
<file path=[Content_Types].xml><?xml version="1.0" encoding="utf-8"?>
<Types xmlns="http://schemas.openxmlformats.org/package/2006/content-types">
  <Default Extension="1" ContentType="image/jpeg"/>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4" r:id="rId1"/>
  </p:sldMasterIdLst>
  <p:notesMasterIdLst>
    <p:notesMasterId r:id="rId24"/>
  </p:notesMasterIdLst>
  <p:sldIdLst>
    <p:sldId id="257" r:id="rId2"/>
    <p:sldId id="279" r:id="rId3"/>
    <p:sldId id="277" r:id="rId4"/>
    <p:sldId id="280" r:id="rId5"/>
    <p:sldId id="270" r:id="rId6"/>
    <p:sldId id="272" r:id="rId7"/>
    <p:sldId id="274" r:id="rId8"/>
    <p:sldId id="295" r:id="rId9"/>
    <p:sldId id="276" r:id="rId10"/>
    <p:sldId id="282" r:id="rId11"/>
    <p:sldId id="281" r:id="rId12"/>
    <p:sldId id="283" r:id="rId13"/>
    <p:sldId id="284" r:id="rId14"/>
    <p:sldId id="285" r:id="rId15"/>
    <p:sldId id="287" r:id="rId16"/>
    <p:sldId id="288" r:id="rId17"/>
    <p:sldId id="289" r:id="rId18"/>
    <p:sldId id="290" r:id="rId19"/>
    <p:sldId id="291" r:id="rId20"/>
    <p:sldId id="292" r:id="rId21"/>
    <p:sldId id="293" r:id="rId22"/>
    <p:sldId id="29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A7FA"/>
    <a:srgbClr val="D92A1D"/>
    <a:srgbClr val="70AD47"/>
    <a:srgbClr val="70AD79"/>
    <a:srgbClr val="70ADAB"/>
    <a:srgbClr val="E8510E"/>
    <a:srgbClr val="EA44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74" autoAdjust="0"/>
    <p:restoredTop sz="94660"/>
  </p:normalViewPr>
  <p:slideViewPr>
    <p:cSldViewPr snapToGrid="0">
      <p:cViewPr varScale="1">
        <p:scale>
          <a:sx n="105" d="100"/>
          <a:sy n="105" d="100"/>
        </p:scale>
        <p:origin x="54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C81ED0-9983-48E9-80DB-1095FAD52F72}" type="datetimeFigureOut">
              <a:rPr lang="en-US" smtClean="0"/>
              <a:t>9/30/2025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833227-84BA-423B-8111-587233CF25E2}" type="slidenum">
              <a:rPr lang="en-US" smtClean="0"/>
              <a:t>‹#›</a:t>
            </a:fld>
            <a:endParaRPr lang="en-US"/>
          </a:p>
        </p:txBody>
      </p:sp>
    </p:spTree>
    <p:extLst>
      <p:ext uri="{BB962C8B-B14F-4D97-AF65-F5344CB8AC3E}">
        <p14:creationId xmlns:p14="http://schemas.microsoft.com/office/powerpoint/2010/main" val="19029188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Remember to review your project workbook before beginning any work to ensure what you have agreed on is not in conflict with your statements of faith, etc. </a:t>
            </a:r>
          </a:p>
        </p:txBody>
      </p:sp>
      <p:sp>
        <p:nvSpPr>
          <p:cNvPr id="4" name="Slide Number Placeholder 3"/>
          <p:cNvSpPr>
            <a:spLocks noGrp="1"/>
          </p:cNvSpPr>
          <p:nvPr>
            <p:ph type="sldNum" sz="quarter" idx="5"/>
          </p:nvPr>
        </p:nvSpPr>
        <p:spPr/>
        <p:txBody>
          <a:bodyPr/>
          <a:lstStyle/>
          <a:p>
            <a:fld id="{EE833227-84BA-423B-8111-587233CF25E2}" type="slidenum">
              <a:rPr lang="en-US" smtClean="0"/>
              <a:t>2</a:t>
            </a:fld>
            <a:endParaRPr lang="en-US"/>
          </a:p>
        </p:txBody>
      </p:sp>
    </p:spTree>
    <p:extLst>
      <p:ext uri="{BB962C8B-B14F-4D97-AF65-F5344CB8AC3E}">
        <p14:creationId xmlns:p14="http://schemas.microsoft.com/office/powerpoint/2010/main" val="26755828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833227-84BA-423B-8111-587233CF25E2}" type="slidenum">
              <a:rPr lang="en-US" smtClean="0"/>
              <a:t>13</a:t>
            </a:fld>
            <a:endParaRPr lang="en-US"/>
          </a:p>
        </p:txBody>
      </p:sp>
    </p:spTree>
    <p:extLst>
      <p:ext uri="{BB962C8B-B14F-4D97-AF65-F5344CB8AC3E}">
        <p14:creationId xmlns:p14="http://schemas.microsoft.com/office/powerpoint/2010/main" val="39944904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833227-84BA-423B-8111-587233CF25E2}" type="slidenum">
              <a:rPr lang="en-US" smtClean="0"/>
              <a:t>14</a:t>
            </a:fld>
            <a:endParaRPr lang="en-US"/>
          </a:p>
        </p:txBody>
      </p:sp>
    </p:spTree>
    <p:extLst>
      <p:ext uri="{BB962C8B-B14F-4D97-AF65-F5344CB8AC3E}">
        <p14:creationId xmlns:p14="http://schemas.microsoft.com/office/powerpoint/2010/main" val="14427547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833227-84BA-423B-8111-587233CF25E2}" type="slidenum">
              <a:rPr lang="en-US" smtClean="0"/>
              <a:t>15</a:t>
            </a:fld>
            <a:endParaRPr lang="en-US"/>
          </a:p>
        </p:txBody>
      </p:sp>
    </p:spTree>
    <p:extLst>
      <p:ext uri="{BB962C8B-B14F-4D97-AF65-F5344CB8AC3E}">
        <p14:creationId xmlns:p14="http://schemas.microsoft.com/office/powerpoint/2010/main" val="52170037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833227-84BA-423B-8111-587233CF25E2}" type="slidenum">
              <a:rPr lang="en-US" smtClean="0"/>
              <a:t>16</a:t>
            </a:fld>
            <a:endParaRPr lang="en-US"/>
          </a:p>
        </p:txBody>
      </p:sp>
    </p:spTree>
    <p:extLst>
      <p:ext uri="{BB962C8B-B14F-4D97-AF65-F5344CB8AC3E}">
        <p14:creationId xmlns:p14="http://schemas.microsoft.com/office/powerpoint/2010/main" val="25896408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Quarterly reports are required until the project is complete </a:t>
            </a:r>
          </a:p>
        </p:txBody>
      </p:sp>
      <p:sp>
        <p:nvSpPr>
          <p:cNvPr id="4" name="Slide Number Placeholder 3"/>
          <p:cNvSpPr>
            <a:spLocks noGrp="1"/>
          </p:cNvSpPr>
          <p:nvPr>
            <p:ph type="sldNum" sz="quarter" idx="5"/>
          </p:nvPr>
        </p:nvSpPr>
        <p:spPr/>
        <p:txBody>
          <a:bodyPr/>
          <a:lstStyle/>
          <a:p>
            <a:fld id="{EE833227-84BA-423B-8111-587233CF25E2}" type="slidenum">
              <a:rPr lang="en-US" smtClean="0"/>
              <a:t>17</a:t>
            </a:fld>
            <a:endParaRPr lang="en-US"/>
          </a:p>
        </p:txBody>
      </p:sp>
    </p:spTree>
    <p:extLst>
      <p:ext uri="{BB962C8B-B14F-4D97-AF65-F5344CB8AC3E}">
        <p14:creationId xmlns:p14="http://schemas.microsoft.com/office/powerpoint/2010/main" val="41876753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Quarterly reports are required until the project is complete </a:t>
            </a:r>
          </a:p>
        </p:txBody>
      </p:sp>
      <p:sp>
        <p:nvSpPr>
          <p:cNvPr id="4" name="Slide Number Placeholder 3"/>
          <p:cNvSpPr>
            <a:spLocks noGrp="1"/>
          </p:cNvSpPr>
          <p:nvPr>
            <p:ph type="sldNum" sz="quarter" idx="5"/>
          </p:nvPr>
        </p:nvSpPr>
        <p:spPr/>
        <p:txBody>
          <a:bodyPr/>
          <a:lstStyle/>
          <a:p>
            <a:fld id="{EE833227-84BA-423B-8111-587233CF25E2}" type="slidenum">
              <a:rPr lang="en-US" smtClean="0"/>
              <a:t>18</a:t>
            </a:fld>
            <a:endParaRPr lang="en-US"/>
          </a:p>
        </p:txBody>
      </p:sp>
    </p:spTree>
    <p:extLst>
      <p:ext uri="{BB962C8B-B14F-4D97-AF65-F5344CB8AC3E}">
        <p14:creationId xmlns:p14="http://schemas.microsoft.com/office/powerpoint/2010/main" val="28834554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833227-84BA-423B-8111-587233CF25E2}" type="slidenum">
              <a:rPr lang="en-US" smtClean="0"/>
              <a:t>19</a:t>
            </a:fld>
            <a:endParaRPr lang="en-US"/>
          </a:p>
        </p:txBody>
      </p:sp>
    </p:spTree>
    <p:extLst>
      <p:ext uri="{BB962C8B-B14F-4D97-AF65-F5344CB8AC3E}">
        <p14:creationId xmlns:p14="http://schemas.microsoft.com/office/powerpoint/2010/main" val="11665469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833227-84BA-423B-8111-587233CF25E2}" type="slidenum">
              <a:rPr lang="en-US" smtClean="0"/>
              <a:t>20</a:t>
            </a:fld>
            <a:endParaRPr lang="en-US"/>
          </a:p>
        </p:txBody>
      </p:sp>
    </p:spTree>
    <p:extLst>
      <p:ext uri="{BB962C8B-B14F-4D97-AF65-F5344CB8AC3E}">
        <p14:creationId xmlns:p14="http://schemas.microsoft.com/office/powerpoint/2010/main" val="35375823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833227-84BA-423B-8111-587233CF25E2}" type="slidenum">
              <a:rPr lang="en-US" smtClean="0"/>
              <a:t>21</a:t>
            </a:fld>
            <a:endParaRPr lang="en-US"/>
          </a:p>
        </p:txBody>
      </p:sp>
    </p:spTree>
    <p:extLst>
      <p:ext uri="{BB962C8B-B14F-4D97-AF65-F5344CB8AC3E}">
        <p14:creationId xmlns:p14="http://schemas.microsoft.com/office/powerpoint/2010/main" val="36613284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W-9 must have legal name with the IRS listed</a:t>
            </a:r>
          </a:p>
        </p:txBody>
      </p:sp>
      <p:sp>
        <p:nvSpPr>
          <p:cNvPr id="4" name="Slide Number Placeholder 3"/>
          <p:cNvSpPr>
            <a:spLocks noGrp="1"/>
          </p:cNvSpPr>
          <p:nvPr>
            <p:ph type="sldNum" sz="quarter" idx="5"/>
          </p:nvPr>
        </p:nvSpPr>
        <p:spPr/>
        <p:txBody>
          <a:bodyPr/>
          <a:lstStyle/>
          <a:p>
            <a:fld id="{EE833227-84BA-423B-8111-587233CF25E2}" type="slidenum">
              <a:rPr lang="en-US" smtClean="0"/>
              <a:t>3</a:t>
            </a:fld>
            <a:endParaRPr lang="en-US"/>
          </a:p>
        </p:txBody>
      </p:sp>
    </p:spTree>
    <p:extLst>
      <p:ext uri="{BB962C8B-B14F-4D97-AF65-F5344CB8AC3E}">
        <p14:creationId xmlns:p14="http://schemas.microsoft.com/office/powerpoint/2010/main" val="34617279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833227-84BA-423B-8111-587233CF25E2}" type="slidenum">
              <a:rPr lang="en-US" smtClean="0"/>
              <a:t>4</a:t>
            </a:fld>
            <a:endParaRPr lang="en-US"/>
          </a:p>
        </p:txBody>
      </p:sp>
    </p:spTree>
    <p:extLst>
      <p:ext uri="{BB962C8B-B14F-4D97-AF65-F5344CB8AC3E}">
        <p14:creationId xmlns:p14="http://schemas.microsoft.com/office/powerpoint/2010/main" val="2973510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Show EHP tool in </a:t>
            </a:r>
            <a:r>
              <a:rPr lang="en-US" dirty="0" err="1"/>
              <a:t>Datacounts</a:t>
            </a:r>
            <a:endParaRPr lang="en-US" dirty="0"/>
          </a:p>
        </p:txBody>
      </p:sp>
      <p:sp>
        <p:nvSpPr>
          <p:cNvPr id="4" name="Slide Number Placeholder 3"/>
          <p:cNvSpPr>
            <a:spLocks noGrp="1"/>
          </p:cNvSpPr>
          <p:nvPr>
            <p:ph type="sldNum" sz="quarter" idx="5"/>
          </p:nvPr>
        </p:nvSpPr>
        <p:spPr/>
        <p:txBody>
          <a:bodyPr/>
          <a:lstStyle/>
          <a:p>
            <a:fld id="{EE833227-84BA-423B-8111-587233CF25E2}" type="slidenum">
              <a:rPr lang="en-US" smtClean="0"/>
              <a:t>5</a:t>
            </a:fld>
            <a:endParaRPr lang="en-US"/>
          </a:p>
        </p:txBody>
      </p:sp>
    </p:spTree>
    <p:extLst>
      <p:ext uri="{BB962C8B-B14F-4D97-AF65-F5344CB8AC3E}">
        <p14:creationId xmlns:p14="http://schemas.microsoft.com/office/powerpoint/2010/main" val="2907412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Authorized Equipment List can be found on </a:t>
            </a:r>
            <a:r>
              <a:rPr lang="en-US" dirty="0" err="1"/>
              <a:t>Datacounts</a:t>
            </a:r>
            <a:endParaRPr lang="en-US" dirty="0"/>
          </a:p>
        </p:txBody>
      </p:sp>
      <p:sp>
        <p:nvSpPr>
          <p:cNvPr id="4" name="Slide Number Placeholder 3"/>
          <p:cNvSpPr>
            <a:spLocks noGrp="1"/>
          </p:cNvSpPr>
          <p:nvPr>
            <p:ph type="sldNum" sz="quarter" idx="5"/>
          </p:nvPr>
        </p:nvSpPr>
        <p:spPr/>
        <p:txBody>
          <a:bodyPr/>
          <a:lstStyle/>
          <a:p>
            <a:fld id="{EE833227-84BA-423B-8111-587233CF25E2}" type="slidenum">
              <a:rPr lang="en-US" smtClean="0"/>
              <a:t>6</a:t>
            </a:fld>
            <a:endParaRPr lang="en-US"/>
          </a:p>
        </p:txBody>
      </p:sp>
    </p:spTree>
    <p:extLst>
      <p:ext uri="{BB962C8B-B14F-4D97-AF65-F5344CB8AC3E}">
        <p14:creationId xmlns:p14="http://schemas.microsoft.com/office/powerpoint/2010/main" val="42409289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Bonding only applies to jobs $250,000.00 or greater, which does not apply to NSGP awards. However, if you are combining other funding sources that will equal or exceed that threshold</a:t>
            </a:r>
          </a:p>
        </p:txBody>
      </p:sp>
      <p:sp>
        <p:nvSpPr>
          <p:cNvPr id="4" name="Slide Number Placeholder 3"/>
          <p:cNvSpPr>
            <a:spLocks noGrp="1"/>
          </p:cNvSpPr>
          <p:nvPr>
            <p:ph type="sldNum" sz="quarter" idx="5"/>
          </p:nvPr>
        </p:nvSpPr>
        <p:spPr/>
        <p:txBody>
          <a:bodyPr/>
          <a:lstStyle/>
          <a:p>
            <a:fld id="{EE833227-84BA-423B-8111-587233CF25E2}" type="slidenum">
              <a:rPr lang="en-US" smtClean="0"/>
              <a:t>7</a:t>
            </a:fld>
            <a:endParaRPr lang="en-US"/>
          </a:p>
        </p:txBody>
      </p:sp>
    </p:spTree>
    <p:extLst>
      <p:ext uri="{BB962C8B-B14F-4D97-AF65-F5344CB8AC3E}">
        <p14:creationId xmlns:p14="http://schemas.microsoft.com/office/powerpoint/2010/main" val="1809004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Examples can be found on </a:t>
            </a:r>
            <a:r>
              <a:rPr lang="en-US" dirty="0" err="1"/>
              <a:t>Datacounts</a:t>
            </a:r>
            <a:r>
              <a:rPr lang="en-US" dirty="0"/>
              <a:t>. If a State Contract is used the vendor must supply a copy. </a:t>
            </a:r>
          </a:p>
        </p:txBody>
      </p:sp>
      <p:sp>
        <p:nvSpPr>
          <p:cNvPr id="4" name="Slide Number Placeholder 3"/>
          <p:cNvSpPr>
            <a:spLocks noGrp="1"/>
          </p:cNvSpPr>
          <p:nvPr>
            <p:ph type="sldNum" sz="quarter" idx="5"/>
          </p:nvPr>
        </p:nvSpPr>
        <p:spPr/>
        <p:txBody>
          <a:bodyPr/>
          <a:lstStyle/>
          <a:p>
            <a:fld id="{EE833227-84BA-423B-8111-587233CF25E2}" type="slidenum">
              <a:rPr lang="en-US" smtClean="0"/>
              <a:t>8</a:t>
            </a:fld>
            <a:endParaRPr lang="en-US"/>
          </a:p>
        </p:txBody>
      </p:sp>
    </p:spTree>
    <p:extLst>
      <p:ext uri="{BB962C8B-B14F-4D97-AF65-F5344CB8AC3E}">
        <p14:creationId xmlns:p14="http://schemas.microsoft.com/office/powerpoint/2010/main" val="35831820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End User Responsibilities addressed later</a:t>
            </a:r>
          </a:p>
        </p:txBody>
      </p:sp>
      <p:sp>
        <p:nvSpPr>
          <p:cNvPr id="4" name="Slide Number Placeholder 3"/>
          <p:cNvSpPr>
            <a:spLocks noGrp="1"/>
          </p:cNvSpPr>
          <p:nvPr>
            <p:ph type="sldNum" sz="quarter" idx="5"/>
          </p:nvPr>
        </p:nvSpPr>
        <p:spPr/>
        <p:txBody>
          <a:bodyPr/>
          <a:lstStyle/>
          <a:p>
            <a:fld id="{EE833227-84BA-423B-8111-587233CF25E2}" type="slidenum">
              <a:rPr lang="en-US" smtClean="0"/>
              <a:t>11</a:t>
            </a:fld>
            <a:endParaRPr lang="en-US"/>
          </a:p>
        </p:txBody>
      </p:sp>
    </p:spTree>
    <p:extLst>
      <p:ext uri="{BB962C8B-B14F-4D97-AF65-F5344CB8AC3E}">
        <p14:creationId xmlns:p14="http://schemas.microsoft.com/office/powerpoint/2010/main" val="33202656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833227-84BA-423B-8111-587233CF25E2}" type="slidenum">
              <a:rPr lang="en-US" smtClean="0"/>
              <a:t>12</a:t>
            </a:fld>
            <a:endParaRPr lang="en-US"/>
          </a:p>
        </p:txBody>
      </p:sp>
    </p:spTree>
    <p:extLst>
      <p:ext uri="{BB962C8B-B14F-4D97-AF65-F5344CB8AC3E}">
        <p14:creationId xmlns:p14="http://schemas.microsoft.com/office/powerpoint/2010/main" val="4307373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2" name="Picture 3" descr="C:\Users\James\Desktop\msft\Berlin\build Assets\hashOverlaySD-FullResolve.png"/>
          <p:cNvPicPr>
            <a:picLocks noChangeAspect="1" noChangeArrowheads="1"/>
          </p:cNvPicPr>
          <p:nvPr/>
        </p:nvPicPr>
        <p:blipFill>
          <a:blip r:embed="rId2">
            <a:alphaModFix amt="10000"/>
            <a:extLs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extLst>
            <a:ext uri="{909E8E84-426E-40DD-AFC4-6F175D3DCCD1}">
              <a14:hiddenFill xmlns:a14="http://schemas.microsoft.com/office/drawing/2010/main">
                <a:solidFill>
                  <a:srgbClr val="FFFFFF"/>
                </a:solidFill>
              </a14:hiddenFill>
            </a:ext>
          </a:extLst>
        </p:spPr>
      </p:pic>
      <p:sp>
        <p:nvSpPr>
          <p:cNvPr id="9" name="Rectangle 8"/>
          <p:cNvSpPr/>
          <p:nvPr/>
        </p:nvSpPr>
        <p:spPr>
          <a:xfrm>
            <a:off x="0" y="2727331"/>
            <a:ext cx="12192000" cy="2357476"/>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07789" y="2727332"/>
            <a:ext cx="11669721" cy="2126158"/>
          </a:xfrm>
        </p:spPr>
        <p:txBody>
          <a:bodyPr anchor="b">
            <a:noAutofit/>
          </a:bodyPr>
          <a:lstStyle>
            <a:lvl1pPr algn="r">
              <a:defRPr sz="4800">
                <a:solidFill>
                  <a:schemeClr val="bg1"/>
                </a:solidFill>
              </a:defRPr>
            </a:lvl1pPr>
          </a:lstStyle>
          <a:p>
            <a:r>
              <a:rPr lang="en-US"/>
              <a:t>Click to edit Master title style</a:t>
            </a:r>
            <a:endParaRPr lang="en-US" dirty="0"/>
          </a:p>
        </p:txBody>
      </p:sp>
      <p:sp>
        <p:nvSpPr>
          <p:cNvPr id="3" name="Subtitle 2"/>
          <p:cNvSpPr>
            <a:spLocks noGrp="1"/>
          </p:cNvSpPr>
          <p:nvPr>
            <p:ph type="subTitle" idx="1"/>
          </p:nvPr>
        </p:nvSpPr>
        <p:spPr>
          <a:xfrm>
            <a:off x="261140" y="4952310"/>
            <a:ext cx="11669721"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9234309" y="6301315"/>
            <a:ext cx="2743200" cy="365125"/>
          </a:xfrm>
        </p:spPr>
        <p:txBody>
          <a:bodyPr/>
          <a:lstStyle/>
          <a:p>
            <a:fld id="{592EA698-4FFB-4C4C-BC4F-7AB1B0769A57}" type="datetimeFigureOut">
              <a:rPr lang="en-US" smtClean="0"/>
              <a:t>9/30/2025</a:t>
            </a:fld>
            <a:endParaRPr lang="en-US"/>
          </a:p>
        </p:txBody>
      </p:sp>
      <p:sp>
        <p:nvSpPr>
          <p:cNvPr id="5" name="Footer Placeholder 4"/>
          <p:cNvSpPr>
            <a:spLocks noGrp="1"/>
          </p:cNvSpPr>
          <p:nvPr>
            <p:ph type="ftr" sz="quarter" idx="11"/>
          </p:nvPr>
        </p:nvSpPr>
        <p:spPr>
          <a:xfrm>
            <a:off x="307788" y="6301314"/>
            <a:ext cx="5362221" cy="365125"/>
          </a:xfrm>
        </p:spPr>
        <p:txBody>
          <a:bodyPr/>
          <a:lstStyle/>
          <a:p>
            <a:endParaRPr lang="en-US"/>
          </a:p>
        </p:txBody>
      </p:sp>
      <p:pic>
        <p:nvPicPr>
          <p:cNvPr id="11" name="Picture 1" descr="U:\Desktop\HS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24" y="267164"/>
            <a:ext cx="2825749" cy="222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9382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0" name="Rectangle 29"/>
          <p:cNvSpPr/>
          <p:nvPr/>
        </p:nvSpPr>
        <p:spPr>
          <a:xfrm>
            <a:off x="0" y="69393"/>
            <a:ext cx="12192000" cy="829733"/>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30579" y="69391"/>
            <a:ext cx="11198576" cy="829734"/>
          </a:xfrm>
        </p:spPr>
        <p:txBody>
          <a:bodyPr/>
          <a:lstStyle>
            <a:lvl1pPr>
              <a:defRPr>
                <a:solidFill>
                  <a:schemeClr val="bg1"/>
                </a:solidFill>
              </a:defRPr>
            </a:lvl1pPr>
          </a:lstStyle>
          <a:p>
            <a:r>
              <a:rPr lang="en-US"/>
              <a:t>Click to edit Master title style</a:t>
            </a:r>
            <a:endParaRPr lang="en-US" dirty="0"/>
          </a:p>
        </p:txBody>
      </p:sp>
      <p:sp>
        <p:nvSpPr>
          <p:cNvPr id="3" name="Content Placeholder 2"/>
          <p:cNvSpPr>
            <a:spLocks noGrp="1"/>
          </p:cNvSpPr>
          <p:nvPr>
            <p:ph idx="1"/>
          </p:nvPr>
        </p:nvSpPr>
        <p:spPr>
          <a:xfrm>
            <a:off x="530578" y="1202267"/>
            <a:ext cx="11198577" cy="4953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85955" y="6294959"/>
            <a:ext cx="2743200" cy="365125"/>
          </a:xfrm>
        </p:spPr>
        <p:txBody>
          <a:bodyPr/>
          <a:lstStyle/>
          <a:p>
            <a:fld id="{592EA698-4FFB-4C4C-BC4F-7AB1B0769A57}" type="datetimeFigureOut">
              <a:rPr lang="en-US" smtClean="0"/>
              <a:t>9/30/2025</a:t>
            </a:fld>
            <a:endParaRPr lang="en-US"/>
          </a:p>
        </p:txBody>
      </p:sp>
      <p:sp>
        <p:nvSpPr>
          <p:cNvPr id="5" name="Footer Placeholder 4"/>
          <p:cNvSpPr>
            <a:spLocks noGrp="1"/>
          </p:cNvSpPr>
          <p:nvPr>
            <p:ph type="ftr" sz="quarter" idx="11"/>
          </p:nvPr>
        </p:nvSpPr>
        <p:spPr>
          <a:xfrm>
            <a:off x="530578" y="6294960"/>
            <a:ext cx="6446231" cy="365125"/>
          </a:xfrm>
        </p:spPr>
        <p:txBody>
          <a:bodyPr/>
          <a:lstStyle/>
          <a:p>
            <a:endParaRPr lang="en-US"/>
          </a:p>
        </p:txBody>
      </p:sp>
    </p:spTree>
    <p:extLst>
      <p:ext uri="{BB962C8B-B14F-4D97-AF65-F5344CB8AC3E}">
        <p14:creationId xmlns:p14="http://schemas.microsoft.com/office/powerpoint/2010/main" val="319107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10" name="Date Placeholder 3"/>
          <p:cNvSpPr>
            <a:spLocks noGrp="1"/>
          </p:cNvSpPr>
          <p:nvPr>
            <p:ph type="dt" sz="half" idx="10"/>
          </p:nvPr>
        </p:nvSpPr>
        <p:spPr>
          <a:xfrm>
            <a:off x="8985955" y="6294959"/>
            <a:ext cx="2743200" cy="365125"/>
          </a:xfrm>
        </p:spPr>
        <p:txBody>
          <a:bodyPr/>
          <a:lstStyle/>
          <a:p>
            <a:fld id="{592EA698-4FFB-4C4C-BC4F-7AB1B0769A57}" type="datetimeFigureOut">
              <a:rPr lang="en-US" smtClean="0"/>
              <a:t>9/30/2025</a:t>
            </a:fld>
            <a:endParaRPr lang="en-US"/>
          </a:p>
        </p:txBody>
      </p:sp>
      <p:sp>
        <p:nvSpPr>
          <p:cNvPr id="11" name="Footer Placeholder 4"/>
          <p:cNvSpPr>
            <a:spLocks noGrp="1"/>
          </p:cNvSpPr>
          <p:nvPr>
            <p:ph type="ftr" sz="quarter" idx="11"/>
          </p:nvPr>
        </p:nvSpPr>
        <p:spPr>
          <a:xfrm>
            <a:off x="530578" y="6294960"/>
            <a:ext cx="6446231" cy="365125"/>
          </a:xfrm>
        </p:spPr>
        <p:txBody>
          <a:bodyPr/>
          <a:lstStyle/>
          <a:p>
            <a:endParaRPr lang="en-US"/>
          </a:p>
        </p:txBody>
      </p:sp>
      <p:sp>
        <p:nvSpPr>
          <p:cNvPr id="5" name="Rectangle 4"/>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88216969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8852" y="753228"/>
            <a:ext cx="9195379"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11201" y="2336873"/>
            <a:ext cx="9183185"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157175" y="5936189"/>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92EA698-4FFB-4C4C-BC4F-7AB1B0769A57}" type="datetimeFigureOut">
              <a:rPr lang="en-US" smtClean="0"/>
              <a:t>9/30/2025</a:t>
            </a:fld>
            <a:endParaRPr lang="en-US"/>
          </a:p>
        </p:txBody>
      </p:sp>
      <p:sp>
        <p:nvSpPr>
          <p:cNvPr id="5" name="Footer Placeholder 4"/>
          <p:cNvSpPr>
            <a:spLocks noGrp="1"/>
          </p:cNvSpPr>
          <p:nvPr>
            <p:ph type="ftr" sz="quarter" idx="3"/>
          </p:nvPr>
        </p:nvSpPr>
        <p:spPr>
          <a:xfrm>
            <a:off x="711201" y="5936190"/>
            <a:ext cx="6446231"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464800" y="753229"/>
            <a:ext cx="1543565"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5A492678-4F8F-48AD-9184-7AC82390B922}" type="slidenum">
              <a:rPr lang="en-US" smtClean="0"/>
              <a:t>‹#›</a:t>
            </a:fld>
            <a:endParaRPr lang="en-US"/>
          </a:p>
        </p:txBody>
      </p:sp>
    </p:spTree>
    <p:extLst>
      <p:ext uri="{BB962C8B-B14F-4D97-AF65-F5344CB8AC3E}">
        <p14:creationId xmlns:p14="http://schemas.microsoft.com/office/powerpoint/2010/main" val="2688004847"/>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6.emf"/><Relationship Id="rId5" Type="http://schemas.openxmlformats.org/officeDocument/2006/relationships/package" Target="../embeddings/Microsoft_Excel_Worksheet1.xlsx"/><Relationship Id="rId4" Type="http://schemas.openxmlformats.org/officeDocument/2006/relationships/image" Target="../media/image5.emf"/></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NSGP.KHP@KS.GOV"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mailto:KHP.Homeland@KS.GOV"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1"/><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rawpixel.com/image/517720/free-illustration-image-graduation-celebrate-accomplishment" TargetMode="External"/></Relationships>
</file>

<file path=ppt/slides/_rels/slide20.xml.rels><?xml version="1.0" encoding="UTF-8" standalone="yes"?>
<Relationships xmlns="http://schemas.openxmlformats.org/package/2006/relationships"><Relationship Id="rId8" Type="http://schemas.openxmlformats.org/officeDocument/2006/relationships/hyperlink" Target="http://datcounts.net/nsgp" TargetMode="External"/><Relationship Id="rId3" Type="http://schemas.openxmlformats.org/officeDocument/2006/relationships/hyperlink" Target="http://datacounts.net/nsgp" TargetMode="External"/><Relationship Id="rId7" Type="http://schemas.openxmlformats.org/officeDocument/2006/relationships/hyperlink" Target="https://www.ecfr.gov/cgi-bin/ECFR?page=browse"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s://www.admin.ks.gov/offices/procurement-and-contracts" TargetMode="External"/><Relationship Id="rId5" Type="http://schemas.openxmlformats.org/officeDocument/2006/relationships/hyperlink" Target="https://www.fema.gov/grants/preparedness" TargetMode="External"/><Relationship Id="rId4" Type="http://schemas.openxmlformats.org/officeDocument/2006/relationships/hyperlink" Target="https://www.fema.gov/grants/preparedness/nonprofit-security"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hyperlink" Target="mailto:csatzler@kansas.net"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hyperlink" Target="mailto:NSGP.KHP@ks.gov" TargetMode="External"/><Relationship Id="rId5" Type="http://schemas.openxmlformats.org/officeDocument/2006/relationships/hyperlink" Target="mailto:Melissa.McCoy@ks.gov" TargetMode="External"/><Relationship Id="rId4" Type="http://schemas.openxmlformats.org/officeDocument/2006/relationships/hyperlink" Target="mailto:Edna.cordner@ks.gov"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fema.gov/media-library/assets/documents/90195"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hyperlink" Target="http://www.datacounts.net/nsgp" TargetMode="External"/><Relationship Id="rId4" Type="http://schemas.openxmlformats.org/officeDocument/2006/relationships/hyperlink" Target="mailto:NSGP.KHP@KS.GOV"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os.ks.gov/publications/kansas-register.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4841" y="2998267"/>
            <a:ext cx="8752291" cy="1649935"/>
          </a:xfrm>
        </p:spPr>
        <p:txBody>
          <a:bodyPr>
            <a:normAutofit fontScale="90000"/>
          </a:bodyPr>
          <a:lstStyle/>
          <a:p>
            <a:pPr algn="ctr"/>
            <a:r>
              <a:rPr lang="en-US" dirty="0"/>
              <a:t>Nonprofit Security Grant Program</a:t>
            </a:r>
            <a:br>
              <a:rPr lang="en-US" dirty="0"/>
            </a:br>
            <a:r>
              <a:rPr lang="en-US" dirty="0"/>
              <a:t>-Awardee Orientation-	</a:t>
            </a:r>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3163722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69391"/>
            <a:ext cx="12384741" cy="829734"/>
          </a:xfrm>
        </p:spPr>
        <p:txBody>
          <a:bodyPr>
            <a:noAutofit/>
          </a:bodyPr>
          <a:lstStyle/>
          <a:p>
            <a:r>
              <a:rPr lang="en-US" sz="3200" b="1" dirty="0"/>
              <a:t>Organization / Salary - Reimbursement Checklist </a:t>
            </a:r>
          </a:p>
        </p:txBody>
      </p:sp>
      <p:graphicFrame>
        <p:nvGraphicFramePr>
          <p:cNvPr id="6" name="Content Placeholder 5">
            <a:extLst>
              <a:ext uri="{FF2B5EF4-FFF2-40B4-BE49-F238E27FC236}">
                <a16:creationId xmlns:a16="http://schemas.microsoft.com/office/drawing/2014/main" id="{0597C89A-F7AD-4C39-AEC4-E91B577032AA}"/>
              </a:ext>
            </a:extLst>
          </p:cNvPr>
          <p:cNvGraphicFramePr>
            <a:graphicFrameLocks noGrp="1"/>
          </p:cNvGraphicFramePr>
          <p:nvPr>
            <p:ph idx="1"/>
            <p:extLst>
              <p:ext uri="{D42A27DB-BD31-4B8C-83A1-F6EECF244321}">
                <p14:modId xmlns:p14="http://schemas.microsoft.com/office/powerpoint/2010/main" val="414082237"/>
              </p:ext>
            </p:extLst>
          </p:nvPr>
        </p:nvGraphicFramePr>
        <p:xfrm>
          <a:off x="169817" y="992777"/>
          <a:ext cx="11861074" cy="5795842"/>
        </p:xfrm>
        <a:graphic>
          <a:graphicData uri="http://schemas.openxmlformats.org/drawingml/2006/table">
            <a:tbl>
              <a:tblPr/>
              <a:tblGrid>
                <a:gridCol w="261353">
                  <a:extLst>
                    <a:ext uri="{9D8B030D-6E8A-4147-A177-3AD203B41FA5}">
                      <a16:colId xmlns:a16="http://schemas.microsoft.com/office/drawing/2014/main" val="737208047"/>
                    </a:ext>
                  </a:extLst>
                </a:gridCol>
                <a:gridCol w="3332252">
                  <a:extLst>
                    <a:ext uri="{9D8B030D-6E8A-4147-A177-3AD203B41FA5}">
                      <a16:colId xmlns:a16="http://schemas.microsoft.com/office/drawing/2014/main" val="3484163163"/>
                    </a:ext>
                  </a:extLst>
                </a:gridCol>
                <a:gridCol w="261353">
                  <a:extLst>
                    <a:ext uri="{9D8B030D-6E8A-4147-A177-3AD203B41FA5}">
                      <a16:colId xmlns:a16="http://schemas.microsoft.com/office/drawing/2014/main" val="5870385"/>
                    </a:ext>
                  </a:extLst>
                </a:gridCol>
                <a:gridCol w="3118814">
                  <a:extLst>
                    <a:ext uri="{9D8B030D-6E8A-4147-A177-3AD203B41FA5}">
                      <a16:colId xmlns:a16="http://schemas.microsoft.com/office/drawing/2014/main" val="3076026971"/>
                    </a:ext>
                  </a:extLst>
                </a:gridCol>
                <a:gridCol w="1620389">
                  <a:extLst>
                    <a:ext uri="{9D8B030D-6E8A-4147-A177-3AD203B41FA5}">
                      <a16:colId xmlns:a16="http://schemas.microsoft.com/office/drawing/2014/main" val="3963427227"/>
                    </a:ext>
                  </a:extLst>
                </a:gridCol>
                <a:gridCol w="3266913">
                  <a:extLst>
                    <a:ext uri="{9D8B030D-6E8A-4147-A177-3AD203B41FA5}">
                      <a16:colId xmlns:a16="http://schemas.microsoft.com/office/drawing/2014/main" val="3770242166"/>
                    </a:ext>
                  </a:extLst>
                </a:gridCol>
              </a:tblGrid>
              <a:tr h="242939">
                <a:tc gridSpan="6">
                  <a:txBody>
                    <a:bodyPr/>
                    <a:lstStyle/>
                    <a:p>
                      <a:pPr algn="ctr" fontAlgn="b"/>
                      <a:r>
                        <a:rPr lang="en-US" sz="1200" b="1" i="0" u="none" strike="noStrike">
                          <a:solidFill>
                            <a:srgbClr val="000000"/>
                          </a:solidFill>
                          <a:effectLst/>
                          <a:latin typeface="Calibri" panose="020F0502020204030204" pitchFamily="34" charset="0"/>
                        </a:rPr>
                        <a:t>Salaried Employee/Contracter Reimbursement Review</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26399641"/>
                  </a:ext>
                </a:extLst>
              </a:tr>
              <a:tr h="462741">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ctr"/>
                      <a:r>
                        <a:rPr lang="en-US" sz="1100" b="1" i="0" u="none" strike="noStrike">
                          <a:solidFill>
                            <a:srgbClr val="000000"/>
                          </a:solidFill>
                          <a:effectLst/>
                          <a:latin typeface="Calibri" panose="020F0502020204030204" pitchFamily="34" charset="0"/>
                        </a:rPr>
                        <a:t>Grant Year: </a:t>
                      </a:r>
                    </a:p>
                  </a:txBody>
                  <a:tcPr marL="9525" marR="9525" marT="9525" marB="0" anchor="ctr">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Reimbursement Number:</a:t>
                      </a:r>
                    </a:p>
                  </a:txBody>
                  <a:tcPr marL="9525" marR="9525" marT="9525" marB="0" anchor="b">
                    <a:lnL>
                      <a:noFill/>
                    </a:lnL>
                    <a:lnR>
                      <a:noFill/>
                    </a:lnR>
                    <a:lnT>
                      <a:noFill/>
                    </a:lnT>
                    <a:lnB>
                      <a:noFill/>
                    </a:lnB>
                  </a:tcPr>
                </a:tc>
                <a:tc>
                  <a:txBody>
                    <a:bodyPr/>
                    <a:lstStyle/>
                    <a:p>
                      <a:pPr algn="l" fontAlgn="b"/>
                      <a:r>
                        <a:rPr lang="en-US" sz="1100" b="0" i="0" u="sng" strike="noStrike">
                          <a:solidFill>
                            <a:srgbClr val="000000"/>
                          </a:solidFill>
                          <a:effectLst/>
                          <a:latin typeface="Calibri" panose="020F0502020204030204" pitchFamily="34" charset="0"/>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5035247"/>
                  </a:ext>
                </a:extLst>
              </a:tr>
              <a:tr h="231371">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1" i="0" u="none" strike="noStrike">
                          <a:solidFill>
                            <a:srgbClr val="000000"/>
                          </a:solidFill>
                          <a:effectLst/>
                          <a:latin typeface="Calibri" panose="020F0502020204030204" pitchFamily="34" charset="0"/>
                        </a:rPr>
                        <a:t>Project Name:</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Region/Agency: </a:t>
                      </a: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5908761"/>
                  </a:ext>
                </a:extLst>
              </a:tr>
              <a:tr h="231371">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778188504"/>
                  </a:ext>
                </a:extLst>
              </a:tr>
              <a:tr h="231371">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Documentation Review</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Indirect Cost Review</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4146994634"/>
                  </a:ext>
                </a:extLst>
              </a:tr>
              <a:tr h="231371">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rowSpan="2">
                  <a:txBody>
                    <a:bodyPr/>
                    <a:lstStyle/>
                    <a:p>
                      <a:pPr algn="r" fontAlgn="b"/>
                      <a:r>
                        <a:rPr lang="en-US" sz="1100" b="1" i="0" u="none" strike="noStrike">
                          <a:solidFill>
                            <a:srgbClr val="000000"/>
                          </a:solidFill>
                          <a:effectLst/>
                          <a:latin typeface="Calibri" panose="020F0502020204030204" pitchFamily="34" charset="0"/>
                        </a:rPr>
                        <a:t>Reimbursement Amount: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4191840337"/>
                  </a:ext>
                </a:extLst>
              </a:tr>
              <a:tr h="231371">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fr-FR" sz="1100" b="0" i="0" u="none" strike="noStrike">
                          <a:solidFill>
                            <a:srgbClr val="000000"/>
                          </a:solidFill>
                          <a:effectLst/>
                          <a:latin typeface="Calibri" panose="020F0502020204030204" pitchFamily="34" charset="0"/>
                        </a:rPr>
                        <a:t>Contract/Position Description on file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Indirect Cost Approval on file</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vMerge="1">
                  <a:txBody>
                    <a:bodyPr/>
                    <a:lstStyle/>
                    <a:p>
                      <a:endParaRPr lang="en-US"/>
                    </a:p>
                  </a:txBody>
                  <a:tcPr/>
                </a:tc>
                <a:tc>
                  <a:txBody>
                    <a:bodyPr/>
                    <a:lstStyle/>
                    <a:p>
                      <a:pPr algn="l" fontAlgn="b"/>
                      <a:r>
                        <a:rPr lang="en-US" sz="1100" b="0" i="0" u="none" strike="noStrike">
                          <a:solidFill>
                            <a:srgbClr val="000000"/>
                          </a:solidFill>
                          <a:effectLst/>
                          <a:latin typeface="Calibri" panose="020F0502020204030204" pitchFamily="34" charset="0"/>
                        </a:rPr>
                        <a:t>$</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0865410"/>
                  </a:ext>
                </a:extLst>
              </a:tr>
              <a:tr h="231371">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14050076"/>
                  </a:ext>
                </a:extLst>
              </a:tr>
              <a:tr h="231371">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Payoll information attached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en-US" sz="1100" b="0" i="0" u="none" strike="noStrike">
                          <a:solidFill>
                            <a:srgbClr val="000000"/>
                          </a:solidFill>
                          <a:effectLst/>
                          <a:latin typeface="Calibri" panose="020F0502020204030204" pitchFamily="34" charset="0"/>
                        </a:rPr>
                        <a:t>Indirect cost fees calculated</a:t>
                      </a:r>
                    </a:p>
                  </a:txBody>
                  <a:tcPr marL="9525" marR="9525" marT="9525"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1100" b="1" i="0" u="none" strike="noStrike">
                          <a:solidFill>
                            <a:srgbClr val="000000"/>
                          </a:solidFill>
                          <a:effectLst/>
                          <a:latin typeface="Calibri" panose="020F0502020204030204" pitchFamily="34" charset="0"/>
                        </a:rPr>
                        <a:t>Voucher Number</a:t>
                      </a: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6780967"/>
                  </a:ext>
                </a:extLst>
              </a:tr>
              <a:tr h="231371">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96386906"/>
                  </a:ext>
                </a:extLst>
              </a:tr>
              <a:tr h="231371">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Bill for contracted services attached</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1" i="0" u="none" strike="noStrike">
                          <a:solidFill>
                            <a:srgbClr val="000000"/>
                          </a:solidFill>
                          <a:effectLst/>
                          <a:latin typeface="Calibri" panose="020F0502020204030204" pitchFamily="34" charset="0"/>
                        </a:rPr>
                        <a:t>Voucher Date</a:t>
                      </a: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1367673"/>
                  </a:ext>
                </a:extLst>
              </a:tr>
              <a:tr h="231371">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61164558"/>
                  </a:ext>
                </a:extLst>
              </a:tr>
              <a:tr h="231371">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105526469"/>
                  </a:ext>
                </a:extLst>
              </a:tr>
              <a:tr h="231371">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77493229"/>
                  </a:ext>
                </a:extLst>
              </a:tr>
              <a:tr h="231371">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988294995"/>
                  </a:ext>
                </a:extLst>
              </a:tr>
              <a:tr h="231371">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70588613"/>
                  </a:ext>
                </a:extLst>
              </a:tr>
              <a:tr h="231371">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113754614"/>
                  </a:ext>
                </a:extLst>
              </a:tr>
              <a:tr h="231371">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958802258"/>
                  </a:ext>
                </a:extLst>
              </a:tr>
              <a:tr h="231371">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678055487"/>
                  </a:ext>
                </a:extLst>
              </a:tr>
              <a:tr h="231371">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28954170"/>
                  </a:ext>
                </a:extLst>
              </a:tr>
              <a:tr h="231371">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Reviewer:</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Reviewer:</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82962281"/>
                  </a:ext>
                </a:extLst>
              </a:tr>
              <a:tr h="231371">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Date:</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Date:</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178566971"/>
                  </a:ext>
                </a:extLst>
              </a:tr>
              <a:tr h="231371">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893452706"/>
                  </a:ext>
                </a:extLst>
              </a:tr>
              <a:tr h="231371">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Additional Comments:</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871516675"/>
                  </a:ext>
                </a:extLst>
              </a:tr>
            </a:tbl>
          </a:graphicData>
        </a:graphic>
      </p:graphicFrame>
    </p:spTree>
    <p:extLst>
      <p:ext uri="{BB962C8B-B14F-4D97-AF65-F5344CB8AC3E}">
        <p14:creationId xmlns:p14="http://schemas.microsoft.com/office/powerpoint/2010/main" val="7593578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9391"/>
            <a:ext cx="11963400" cy="829734"/>
          </a:xfrm>
        </p:spPr>
        <p:txBody>
          <a:bodyPr>
            <a:noAutofit/>
          </a:bodyPr>
          <a:lstStyle/>
          <a:p>
            <a:r>
              <a:rPr lang="en-US" dirty="0"/>
              <a:t>Equipment - Reimbursement Checklist</a:t>
            </a:r>
          </a:p>
        </p:txBody>
      </p:sp>
      <p:graphicFrame>
        <p:nvGraphicFramePr>
          <p:cNvPr id="5" name="Content Placeholder 4">
            <a:extLst>
              <a:ext uri="{FF2B5EF4-FFF2-40B4-BE49-F238E27FC236}">
                <a16:creationId xmlns:a16="http://schemas.microsoft.com/office/drawing/2014/main" id="{1200C1EF-C8B6-4AB5-BB6F-8AA7DA95C1C5}"/>
              </a:ext>
            </a:extLst>
          </p:cNvPr>
          <p:cNvGraphicFramePr>
            <a:graphicFrameLocks noGrp="1"/>
          </p:cNvGraphicFramePr>
          <p:nvPr>
            <p:ph idx="1"/>
            <p:extLst>
              <p:ext uri="{D42A27DB-BD31-4B8C-83A1-F6EECF244321}">
                <p14:modId xmlns:p14="http://schemas.microsoft.com/office/powerpoint/2010/main" val="1899784213"/>
              </p:ext>
            </p:extLst>
          </p:nvPr>
        </p:nvGraphicFramePr>
        <p:xfrm>
          <a:off x="0" y="1031966"/>
          <a:ext cx="12191999" cy="5756649"/>
        </p:xfrm>
        <a:graphic>
          <a:graphicData uri="http://schemas.openxmlformats.org/drawingml/2006/table">
            <a:tbl>
              <a:tblPr/>
              <a:tblGrid>
                <a:gridCol w="262476">
                  <a:extLst>
                    <a:ext uri="{9D8B030D-6E8A-4147-A177-3AD203B41FA5}">
                      <a16:colId xmlns:a16="http://schemas.microsoft.com/office/drawing/2014/main" val="1053555478"/>
                    </a:ext>
                  </a:extLst>
                </a:gridCol>
                <a:gridCol w="3464681">
                  <a:extLst>
                    <a:ext uri="{9D8B030D-6E8A-4147-A177-3AD203B41FA5}">
                      <a16:colId xmlns:a16="http://schemas.microsoft.com/office/drawing/2014/main" val="601123935"/>
                    </a:ext>
                  </a:extLst>
                </a:gridCol>
                <a:gridCol w="262476">
                  <a:extLst>
                    <a:ext uri="{9D8B030D-6E8A-4147-A177-3AD203B41FA5}">
                      <a16:colId xmlns:a16="http://schemas.microsoft.com/office/drawing/2014/main" val="2880363900"/>
                    </a:ext>
                  </a:extLst>
                </a:gridCol>
                <a:gridCol w="3307195">
                  <a:extLst>
                    <a:ext uri="{9D8B030D-6E8A-4147-A177-3AD203B41FA5}">
                      <a16:colId xmlns:a16="http://schemas.microsoft.com/office/drawing/2014/main" val="1055898282"/>
                    </a:ext>
                  </a:extLst>
                </a:gridCol>
                <a:gridCol w="1614225">
                  <a:extLst>
                    <a:ext uri="{9D8B030D-6E8A-4147-A177-3AD203B41FA5}">
                      <a16:colId xmlns:a16="http://schemas.microsoft.com/office/drawing/2014/main" val="2694053875"/>
                    </a:ext>
                  </a:extLst>
                </a:gridCol>
                <a:gridCol w="3280946">
                  <a:extLst>
                    <a:ext uri="{9D8B030D-6E8A-4147-A177-3AD203B41FA5}">
                      <a16:colId xmlns:a16="http://schemas.microsoft.com/office/drawing/2014/main" val="741868640"/>
                    </a:ext>
                  </a:extLst>
                </a:gridCol>
              </a:tblGrid>
              <a:tr h="182889">
                <a:tc gridSpan="6">
                  <a:txBody>
                    <a:bodyPr/>
                    <a:lstStyle/>
                    <a:p>
                      <a:pPr algn="ctr" fontAlgn="b"/>
                      <a:r>
                        <a:rPr lang="en-US" sz="900" b="1" i="0" u="none" strike="noStrike">
                          <a:solidFill>
                            <a:srgbClr val="000000"/>
                          </a:solidFill>
                          <a:effectLst/>
                          <a:latin typeface="Calibri" panose="020F0502020204030204" pitchFamily="34" charset="0"/>
                        </a:rPr>
                        <a:t>Equipment Reimbursement Review</a:t>
                      </a:r>
                    </a:p>
                  </a:txBody>
                  <a:tcPr marL="7075" marR="7075" marT="707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464872318"/>
                  </a:ext>
                </a:extLst>
              </a:tr>
              <a:tr h="34836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r" fontAlgn="ctr"/>
                      <a:r>
                        <a:rPr lang="en-US" sz="800" b="1" i="0" u="none" strike="noStrike">
                          <a:solidFill>
                            <a:srgbClr val="000000"/>
                          </a:solidFill>
                          <a:effectLst/>
                          <a:latin typeface="Calibri" panose="020F0502020204030204" pitchFamily="34" charset="0"/>
                        </a:rPr>
                        <a:t>Grant Year: </a:t>
                      </a:r>
                    </a:p>
                  </a:txBody>
                  <a:tcPr marL="7075" marR="7075" marT="7075" marB="0" anchor="ctr">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075" marR="7075" marT="707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Reimbursement Number:</a:t>
                      </a:r>
                    </a:p>
                  </a:txBody>
                  <a:tcPr marL="7075" marR="7075" marT="7075" marB="0" anchor="b">
                    <a:lnL>
                      <a:noFill/>
                    </a:lnL>
                    <a:lnR>
                      <a:noFill/>
                    </a:lnR>
                    <a:lnT>
                      <a:noFill/>
                    </a:lnT>
                    <a:lnB>
                      <a:noFill/>
                    </a:lnB>
                  </a:tcPr>
                </a:tc>
                <a:tc>
                  <a:txBody>
                    <a:bodyPr/>
                    <a:lstStyle/>
                    <a:p>
                      <a:pPr algn="l" fontAlgn="b"/>
                      <a:r>
                        <a:rPr lang="en-US" sz="800" b="0" i="0" u="sng" strike="noStrike">
                          <a:solidFill>
                            <a:srgbClr val="000000"/>
                          </a:solidFill>
                          <a:effectLst/>
                          <a:latin typeface="Calibri" panose="020F0502020204030204" pitchFamily="34" charset="0"/>
                        </a:rPr>
                        <a:t> </a:t>
                      </a:r>
                    </a:p>
                  </a:txBody>
                  <a:tcPr marL="7075" marR="7075" marT="707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95462012"/>
                  </a:ext>
                </a:extLst>
              </a:tr>
              <a:tr h="17418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Project Name:</a:t>
                      </a: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075" marR="7075" marT="707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Region/Agency: </a:t>
                      </a:r>
                    </a:p>
                  </a:txBody>
                  <a:tcPr marL="7075" marR="7075" marT="7075"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075" marR="7075" marT="707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88893285"/>
                  </a:ext>
                </a:extLst>
              </a:tr>
              <a:tr h="17418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812006983"/>
                  </a:ext>
                </a:extLst>
              </a:tr>
              <a:tr h="17418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Documentation Review</a:t>
                      </a: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Equipment Review</a:t>
                      </a: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ctr" fontAlgn="b"/>
                      <a:endParaRPr lang="en-US" sz="800" b="1"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extLst>
                  <a:ext uri="{0D108BD9-81ED-4DB2-BD59-A6C34878D82A}">
                    <a16:rowId xmlns:a16="http://schemas.microsoft.com/office/drawing/2014/main" val="4248511500"/>
                  </a:ext>
                </a:extLst>
              </a:tr>
              <a:tr h="174180">
                <a:tc>
                  <a:txBody>
                    <a:bodyPr/>
                    <a:lstStyle/>
                    <a:p>
                      <a:pPr algn="l" fontAlgn="b"/>
                      <a:r>
                        <a:rPr lang="en-US" sz="800" b="0" i="0" u="none" strike="noStrike">
                          <a:solidFill>
                            <a:srgbClr val="000000"/>
                          </a:solidFill>
                          <a:effectLst/>
                          <a:latin typeface="Calibri" panose="020F0502020204030204" pitchFamily="34" charset="0"/>
                        </a:rPr>
                        <a:t> </a:t>
                      </a:r>
                    </a:p>
                  </a:txBody>
                  <a:tcPr marL="7075" marR="7075" marT="70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Item(s) are listed in the Project Workbook</a:t>
                      </a:r>
                    </a:p>
                  </a:txBody>
                  <a:tcPr marL="7075" marR="7075" marT="70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075" marR="7075" marT="70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Equipment is authorized in the AEL</a:t>
                      </a:r>
                    </a:p>
                  </a:txBody>
                  <a:tcPr marL="7075" marR="7075" marT="7075" marB="0" anchor="b">
                    <a:lnL w="6350" cap="flat" cmpd="sng" algn="ctr">
                      <a:solidFill>
                        <a:srgbClr val="000000"/>
                      </a:solidFill>
                      <a:prstDash val="solid"/>
                      <a:round/>
                      <a:headEnd type="none" w="med" len="med"/>
                      <a:tailEnd type="none" w="med" len="med"/>
                    </a:lnL>
                    <a:lnR>
                      <a:noFill/>
                    </a:lnR>
                    <a:lnT>
                      <a:noFill/>
                    </a:lnT>
                    <a:lnB>
                      <a:noFill/>
                    </a:lnB>
                  </a:tcPr>
                </a:tc>
                <a:tc rowSpan="2">
                  <a:txBody>
                    <a:bodyPr/>
                    <a:lstStyle/>
                    <a:p>
                      <a:pPr algn="r" fontAlgn="b"/>
                      <a:r>
                        <a:rPr lang="en-US" sz="800" b="1" i="0" u="none" strike="noStrike">
                          <a:solidFill>
                            <a:srgbClr val="000000"/>
                          </a:solidFill>
                          <a:effectLst/>
                          <a:latin typeface="Calibri" panose="020F0502020204030204" pitchFamily="34" charset="0"/>
                        </a:rPr>
                        <a:t>Reimbursement Amount: </a:t>
                      </a: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extLst>
                  <a:ext uri="{0D108BD9-81ED-4DB2-BD59-A6C34878D82A}">
                    <a16:rowId xmlns:a16="http://schemas.microsoft.com/office/drawing/2014/main" val="3814650154"/>
                  </a:ext>
                </a:extLst>
              </a:tr>
              <a:tr h="34836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(https://www.fema.gov/authorized-equipment-list )</a:t>
                      </a:r>
                    </a:p>
                  </a:txBody>
                  <a:tcPr marL="7075" marR="7075" marT="7075" marB="0" anchor="b">
                    <a:lnL>
                      <a:noFill/>
                    </a:lnL>
                    <a:lnR>
                      <a:noFill/>
                    </a:lnR>
                    <a:lnT>
                      <a:noFill/>
                    </a:lnT>
                    <a:lnB>
                      <a:noFill/>
                    </a:lnB>
                  </a:tcPr>
                </a:tc>
                <a:tc vMerge="1">
                  <a:txBody>
                    <a:bodyPr/>
                    <a:lstStyle/>
                    <a:p>
                      <a:endParaRPr lang="en-US"/>
                    </a:p>
                  </a:txBody>
                  <a:tcPr/>
                </a:tc>
                <a:tc>
                  <a:txBody>
                    <a:bodyPr/>
                    <a:lstStyle/>
                    <a:p>
                      <a:pPr algn="l" fontAlgn="b"/>
                      <a:r>
                        <a:rPr lang="en-US" sz="800" b="0" i="0" u="none" strike="noStrike">
                          <a:solidFill>
                            <a:srgbClr val="000000"/>
                          </a:solidFill>
                          <a:effectLst/>
                          <a:latin typeface="Calibri" panose="020F0502020204030204" pitchFamily="34" charset="0"/>
                        </a:rPr>
                        <a:t>$</a:t>
                      </a:r>
                    </a:p>
                  </a:txBody>
                  <a:tcPr marL="7075" marR="7075" marT="707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2339880"/>
                  </a:ext>
                </a:extLst>
              </a:tr>
              <a:tr h="17418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800" b="0" i="0" u="none" strike="noStrike">
                          <a:solidFill>
                            <a:srgbClr val="000000"/>
                          </a:solidFill>
                          <a:effectLst/>
                          <a:latin typeface="Calibri" panose="020F0502020204030204" pitchFamily="34" charset="0"/>
                        </a:rPr>
                        <a:t>Procurement Method</a:t>
                      </a: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r" fontAlgn="b"/>
                      <a:endParaRPr lang="en-US" sz="800" b="1"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809938054"/>
                  </a:ext>
                </a:extLst>
              </a:tr>
              <a:tr h="174180">
                <a:tc>
                  <a:txBody>
                    <a:bodyPr/>
                    <a:lstStyle/>
                    <a:p>
                      <a:pPr algn="l" fontAlgn="b"/>
                      <a:r>
                        <a:rPr lang="en-US" sz="800" b="0" i="0" u="none" strike="noStrike">
                          <a:solidFill>
                            <a:srgbClr val="000000"/>
                          </a:solidFill>
                          <a:effectLst/>
                          <a:latin typeface="Calibri" panose="020F0502020204030204" pitchFamily="34" charset="0"/>
                        </a:rPr>
                        <a:t> </a:t>
                      </a:r>
                    </a:p>
                  </a:txBody>
                  <a:tcPr marL="7075" marR="7075" marT="70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State Contract Used</a:t>
                      </a:r>
                    </a:p>
                  </a:txBody>
                  <a:tcPr marL="7075" marR="7075" marT="70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075" marR="7075" marT="70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AEL number has been entered</a:t>
                      </a:r>
                    </a:p>
                  </a:txBody>
                  <a:tcPr marL="7075" marR="7075" marT="707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Voucher Number</a:t>
                      </a:r>
                    </a:p>
                  </a:txBody>
                  <a:tcPr marL="7075" marR="7075" marT="7075"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075" marR="7075" marT="707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4912823"/>
                  </a:ext>
                </a:extLst>
              </a:tr>
              <a:tr h="17418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on inventory</a:t>
                      </a:r>
                    </a:p>
                  </a:txBody>
                  <a:tcPr marL="7075" marR="7075" marT="7075" marB="0" anchor="b">
                    <a:lnL>
                      <a:noFill/>
                    </a:lnL>
                    <a:lnR>
                      <a:noFill/>
                    </a:lnR>
                    <a:lnT>
                      <a:noFill/>
                    </a:lnT>
                    <a:lnB>
                      <a:noFill/>
                    </a:lnB>
                  </a:tcPr>
                </a:tc>
                <a:tc>
                  <a:txBody>
                    <a:bodyPr/>
                    <a:lstStyle/>
                    <a:p>
                      <a:pPr algn="r" fontAlgn="b"/>
                      <a:endParaRPr lang="en-US" sz="800" b="1"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754603272"/>
                  </a:ext>
                </a:extLst>
              </a:tr>
              <a:tr h="17418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extLst>
                  <a:ext uri="{0D108BD9-81ED-4DB2-BD59-A6C34878D82A}">
                    <a16:rowId xmlns:a16="http://schemas.microsoft.com/office/drawing/2014/main" val="1764543564"/>
                  </a:ext>
                </a:extLst>
              </a:tr>
              <a:tr h="174180">
                <a:tc>
                  <a:txBody>
                    <a:bodyPr/>
                    <a:lstStyle/>
                    <a:p>
                      <a:pPr algn="l" fontAlgn="b"/>
                      <a:r>
                        <a:rPr lang="en-US" sz="800" b="0" i="0" u="none" strike="noStrike">
                          <a:solidFill>
                            <a:srgbClr val="000000"/>
                          </a:solidFill>
                          <a:effectLst/>
                          <a:latin typeface="Calibri" panose="020F0502020204030204" pitchFamily="34" charset="0"/>
                        </a:rPr>
                        <a:t> </a:t>
                      </a:r>
                    </a:p>
                  </a:txBody>
                  <a:tcPr marL="7075" marR="7075" marT="70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Expense at or less than $4,999.99</a:t>
                      </a:r>
                    </a:p>
                  </a:txBody>
                  <a:tcPr marL="7075" marR="7075" marT="70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075" marR="7075" marT="70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Equipment has been added to inventory</a:t>
                      </a:r>
                    </a:p>
                  </a:txBody>
                  <a:tcPr marL="7075" marR="7075" marT="707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Voucher Date</a:t>
                      </a:r>
                    </a:p>
                  </a:txBody>
                  <a:tcPr marL="7075" marR="7075" marT="7075"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075" marR="7075" marT="707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87380726"/>
                  </a:ext>
                </a:extLst>
              </a:tr>
              <a:tr h="17418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No competitive bidding</a:t>
                      </a: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750034464"/>
                  </a:ext>
                </a:extLst>
              </a:tr>
              <a:tr h="17418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1" i="0" u="none" strike="noStrike">
                          <a:solidFill>
                            <a:srgbClr val="000000"/>
                          </a:solidFill>
                          <a:effectLst/>
                          <a:latin typeface="Calibri" panose="020F0502020204030204" pitchFamily="34" charset="0"/>
                        </a:rPr>
                        <a:t> </a:t>
                      </a:r>
                    </a:p>
                  </a:txBody>
                  <a:tcPr marL="7075" marR="7075" marT="70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a:solidFill>
                            <a:srgbClr val="000000"/>
                          </a:solidFill>
                          <a:effectLst/>
                          <a:latin typeface="Calibri" panose="020F0502020204030204" pitchFamily="34" charset="0"/>
                        </a:rPr>
                        <a:t>Contact information has been entered</a:t>
                      </a:r>
                    </a:p>
                  </a:txBody>
                  <a:tcPr marL="7075" marR="7075" marT="707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Vendor Check Date</a:t>
                      </a:r>
                    </a:p>
                  </a:txBody>
                  <a:tcPr marL="7075" marR="7075" marT="7075"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075" marR="7075" marT="707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7334170"/>
                  </a:ext>
                </a:extLst>
              </a:tr>
              <a:tr h="174180">
                <a:tc>
                  <a:txBody>
                    <a:bodyPr/>
                    <a:lstStyle/>
                    <a:p>
                      <a:pPr algn="l" fontAlgn="b"/>
                      <a:r>
                        <a:rPr lang="en-US" sz="800" b="0" i="0" u="none" strike="noStrike">
                          <a:solidFill>
                            <a:srgbClr val="000000"/>
                          </a:solidFill>
                          <a:effectLst/>
                          <a:latin typeface="Calibri" panose="020F0502020204030204" pitchFamily="34" charset="0"/>
                        </a:rPr>
                        <a:t> </a:t>
                      </a:r>
                    </a:p>
                  </a:txBody>
                  <a:tcPr marL="7075" marR="7075" marT="70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Expense between $5,000 to $24,999.99</a:t>
                      </a:r>
                    </a:p>
                  </a:txBody>
                  <a:tcPr marL="7075" marR="7075" marT="707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190317406"/>
                  </a:ext>
                </a:extLst>
              </a:tr>
              <a:tr h="17418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Minimum of three (3) quotes received</a:t>
                      </a: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SAM Verificaiton</a:t>
                      </a:r>
                    </a:p>
                  </a:txBody>
                  <a:tcPr marL="7075" marR="7075" marT="7075"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075" marR="7075" marT="707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89344949"/>
                  </a:ext>
                </a:extLst>
              </a:tr>
              <a:tr h="17418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075" marR="7075" marT="70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$5,000 Tag</a:t>
                      </a:r>
                    </a:p>
                  </a:txBody>
                  <a:tcPr marL="7075" marR="7075" marT="707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253796856"/>
                  </a:ext>
                </a:extLst>
              </a:tr>
              <a:tr h="174180">
                <a:tc>
                  <a:txBody>
                    <a:bodyPr/>
                    <a:lstStyle/>
                    <a:p>
                      <a:pPr algn="l" fontAlgn="b"/>
                      <a:r>
                        <a:rPr lang="en-US" sz="800" b="0" i="0" u="none" strike="noStrike">
                          <a:solidFill>
                            <a:srgbClr val="000000"/>
                          </a:solidFill>
                          <a:effectLst/>
                          <a:latin typeface="Calibri" panose="020F0502020204030204" pitchFamily="34" charset="0"/>
                        </a:rPr>
                        <a:t> </a:t>
                      </a:r>
                    </a:p>
                  </a:txBody>
                  <a:tcPr marL="7075" marR="7075" marT="70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Expense is between $25,000 to $49,999.99</a:t>
                      </a:r>
                    </a:p>
                  </a:txBody>
                  <a:tcPr marL="7075" marR="7075" marT="707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No</a:t>
                      </a:r>
                    </a:p>
                  </a:txBody>
                  <a:tcPr marL="7075" marR="7075" marT="7075"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TOPA</a:t>
                      </a:r>
                    </a:p>
                  </a:txBody>
                  <a:tcPr marL="7075" marR="7075" marT="7075"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075" marR="7075" marT="707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49943319"/>
                  </a:ext>
                </a:extLst>
              </a:tr>
              <a:tr h="17418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dirty="0">
                          <a:solidFill>
                            <a:srgbClr val="000000"/>
                          </a:solidFill>
                          <a:effectLst/>
                          <a:latin typeface="Calibri" panose="020F0502020204030204" pitchFamily="34" charset="0"/>
                        </a:rPr>
                        <a:t>Sealed bid process used</a:t>
                      </a: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Yes &amp; Number:</a:t>
                      </a: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781740635"/>
                  </a:ext>
                </a:extLst>
              </a:tr>
              <a:tr h="17418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Invitation to Bid</a:t>
                      </a: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extLst>
                  <a:ext uri="{0D108BD9-81ED-4DB2-BD59-A6C34878D82A}">
                    <a16:rowId xmlns:a16="http://schemas.microsoft.com/office/drawing/2014/main" val="736769042"/>
                  </a:ext>
                </a:extLst>
              </a:tr>
              <a:tr h="17418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Public Bulletin Board - 3 day minimum</a:t>
                      </a:r>
                    </a:p>
                  </a:txBody>
                  <a:tcPr marL="7075" marR="7075" marT="707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7075" marR="7075" marT="70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0" i="0" u="none" strike="noStrike" dirty="0">
                          <a:solidFill>
                            <a:srgbClr val="000000"/>
                          </a:solidFill>
                          <a:effectLst/>
                          <a:latin typeface="Calibri" panose="020F0502020204030204" pitchFamily="34" charset="0"/>
                        </a:rPr>
                        <a:t>Tag letter mailed or delivered</a:t>
                      </a:r>
                    </a:p>
                  </a:txBody>
                  <a:tcPr marL="7075" marR="7075" marT="707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extLst>
                  <a:ext uri="{0D108BD9-81ED-4DB2-BD59-A6C34878D82A}">
                    <a16:rowId xmlns:a16="http://schemas.microsoft.com/office/drawing/2014/main" val="238016627"/>
                  </a:ext>
                </a:extLst>
              </a:tr>
              <a:tr h="17418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extLst>
                  <a:ext uri="{0D108BD9-81ED-4DB2-BD59-A6C34878D82A}">
                    <a16:rowId xmlns:a16="http://schemas.microsoft.com/office/drawing/2014/main" val="4086189024"/>
                  </a:ext>
                </a:extLst>
              </a:tr>
              <a:tr h="174180">
                <a:tc>
                  <a:txBody>
                    <a:bodyPr/>
                    <a:lstStyle/>
                    <a:p>
                      <a:pPr algn="l" fontAlgn="b"/>
                      <a:r>
                        <a:rPr lang="en-US" sz="800" b="0" i="0" u="none" strike="noStrike">
                          <a:solidFill>
                            <a:srgbClr val="000000"/>
                          </a:solidFill>
                          <a:effectLst/>
                          <a:latin typeface="Calibri" panose="020F0502020204030204" pitchFamily="34" charset="0"/>
                        </a:rPr>
                        <a:t> </a:t>
                      </a:r>
                    </a:p>
                  </a:txBody>
                  <a:tcPr marL="7075" marR="7075" marT="707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800" b="1" i="0" u="none" strike="noStrike">
                          <a:solidFill>
                            <a:srgbClr val="000000"/>
                          </a:solidFill>
                          <a:effectLst/>
                          <a:latin typeface="Calibri" panose="020F0502020204030204" pitchFamily="34" charset="0"/>
                        </a:rPr>
                        <a:t>Expense is at or greater than $50,000</a:t>
                      </a:r>
                    </a:p>
                  </a:txBody>
                  <a:tcPr marL="7075" marR="7075" marT="707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extLst>
                  <a:ext uri="{0D108BD9-81ED-4DB2-BD59-A6C34878D82A}">
                    <a16:rowId xmlns:a16="http://schemas.microsoft.com/office/drawing/2014/main" val="2402428881"/>
                  </a:ext>
                </a:extLst>
              </a:tr>
              <a:tr h="17418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800" b="0" i="0" u="none" strike="noStrike">
                          <a:solidFill>
                            <a:srgbClr val="000000"/>
                          </a:solidFill>
                          <a:effectLst/>
                          <a:latin typeface="Calibri" panose="020F0502020204030204" pitchFamily="34" charset="0"/>
                        </a:rPr>
                        <a:t>Sealed bid process used</a:t>
                      </a: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extLst>
                  <a:ext uri="{0D108BD9-81ED-4DB2-BD59-A6C34878D82A}">
                    <a16:rowId xmlns:a16="http://schemas.microsoft.com/office/drawing/2014/main" val="4227819317"/>
                  </a:ext>
                </a:extLst>
              </a:tr>
              <a:tr h="17418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Invitation to Bid </a:t>
                      </a: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extLst>
                  <a:ext uri="{0D108BD9-81ED-4DB2-BD59-A6C34878D82A}">
                    <a16:rowId xmlns:a16="http://schemas.microsoft.com/office/drawing/2014/main" val="1566062986"/>
                  </a:ext>
                </a:extLst>
              </a:tr>
              <a:tr h="17418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r>
                        <a:rPr lang="en-US" sz="800" b="0" i="0" u="none" strike="noStrike" dirty="0">
                          <a:solidFill>
                            <a:srgbClr val="000000"/>
                          </a:solidFill>
                          <a:effectLst/>
                          <a:latin typeface="Calibri" panose="020F0502020204030204" pitchFamily="34" charset="0"/>
                        </a:rPr>
                        <a:t>Kansas Register - 10 day minimum</a:t>
                      </a: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extLst>
                  <a:ext uri="{0D108BD9-81ED-4DB2-BD59-A6C34878D82A}">
                    <a16:rowId xmlns:a16="http://schemas.microsoft.com/office/drawing/2014/main" val="1619001299"/>
                  </a:ext>
                </a:extLst>
              </a:tr>
              <a:tr h="17418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extLst>
                  <a:ext uri="{0D108BD9-81ED-4DB2-BD59-A6C34878D82A}">
                    <a16:rowId xmlns:a16="http://schemas.microsoft.com/office/drawing/2014/main" val="2101647670"/>
                  </a:ext>
                </a:extLst>
              </a:tr>
              <a:tr h="17418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Reviewer:</a:t>
                      </a:r>
                    </a:p>
                  </a:txBody>
                  <a:tcPr marL="7075" marR="7075" marT="707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Reviewer:</a:t>
                      </a:r>
                    </a:p>
                  </a:txBody>
                  <a:tcPr marL="7075" marR="7075" marT="707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extLst>
                  <a:ext uri="{0D108BD9-81ED-4DB2-BD59-A6C34878D82A}">
                    <a16:rowId xmlns:a16="http://schemas.microsoft.com/office/drawing/2014/main" val="3406933331"/>
                  </a:ext>
                </a:extLst>
              </a:tr>
              <a:tr h="17418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Date:</a:t>
                      </a:r>
                    </a:p>
                  </a:txBody>
                  <a:tcPr marL="7075" marR="7075" marT="707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Date:</a:t>
                      </a:r>
                    </a:p>
                  </a:txBody>
                  <a:tcPr marL="7075" marR="7075" marT="707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extLst>
                  <a:ext uri="{0D108BD9-81ED-4DB2-BD59-A6C34878D82A}">
                    <a16:rowId xmlns:a16="http://schemas.microsoft.com/office/drawing/2014/main" val="3354503282"/>
                  </a:ext>
                </a:extLst>
              </a:tr>
              <a:tr h="17418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extLst>
                  <a:ext uri="{0D108BD9-81ED-4DB2-BD59-A6C34878D82A}">
                    <a16:rowId xmlns:a16="http://schemas.microsoft.com/office/drawing/2014/main" val="76277861"/>
                  </a:ext>
                </a:extLst>
              </a:tr>
              <a:tr h="174180">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Additional Comments:</a:t>
                      </a: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7075" marR="7075" marT="7075" marB="0" anchor="b">
                    <a:lnL>
                      <a:noFill/>
                    </a:lnL>
                    <a:lnR>
                      <a:noFill/>
                    </a:lnR>
                    <a:lnT>
                      <a:noFill/>
                    </a:lnT>
                    <a:lnB>
                      <a:noFill/>
                    </a:lnB>
                  </a:tcPr>
                </a:tc>
                <a:tc>
                  <a:txBody>
                    <a:bodyPr/>
                    <a:lstStyle/>
                    <a:p>
                      <a:pPr algn="l" fontAlgn="b"/>
                      <a:endParaRPr lang="en-US" sz="800" b="0" i="0" u="none" strike="noStrike" dirty="0">
                        <a:solidFill>
                          <a:srgbClr val="000000"/>
                        </a:solidFill>
                        <a:effectLst/>
                        <a:latin typeface="Calibri" panose="020F0502020204030204" pitchFamily="34" charset="0"/>
                      </a:endParaRPr>
                    </a:p>
                  </a:txBody>
                  <a:tcPr marL="7075" marR="7075" marT="7075" marB="0" anchor="b">
                    <a:lnL>
                      <a:noFill/>
                    </a:lnL>
                    <a:lnR>
                      <a:noFill/>
                    </a:lnR>
                    <a:lnT>
                      <a:noFill/>
                    </a:lnT>
                    <a:lnB>
                      <a:noFill/>
                    </a:lnB>
                  </a:tcPr>
                </a:tc>
                <a:extLst>
                  <a:ext uri="{0D108BD9-81ED-4DB2-BD59-A6C34878D82A}">
                    <a16:rowId xmlns:a16="http://schemas.microsoft.com/office/drawing/2014/main" val="2651214670"/>
                  </a:ext>
                </a:extLst>
              </a:tr>
            </a:tbl>
          </a:graphicData>
        </a:graphic>
      </p:graphicFrame>
    </p:spTree>
    <p:extLst>
      <p:ext uri="{BB962C8B-B14F-4D97-AF65-F5344CB8AC3E}">
        <p14:creationId xmlns:p14="http://schemas.microsoft.com/office/powerpoint/2010/main" val="2830183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9391"/>
            <a:ext cx="11963400" cy="829734"/>
          </a:xfrm>
        </p:spPr>
        <p:txBody>
          <a:bodyPr>
            <a:noAutofit/>
          </a:bodyPr>
          <a:lstStyle/>
          <a:p>
            <a:r>
              <a:rPr lang="en-US" dirty="0"/>
              <a:t>Training - Reimbursement Checklist</a:t>
            </a:r>
          </a:p>
        </p:txBody>
      </p:sp>
      <p:graphicFrame>
        <p:nvGraphicFramePr>
          <p:cNvPr id="6" name="Content Placeholder 5">
            <a:extLst>
              <a:ext uri="{FF2B5EF4-FFF2-40B4-BE49-F238E27FC236}">
                <a16:creationId xmlns:a16="http://schemas.microsoft.com/office/drawing/2014/main" id="{07256E36-065E-4BBF-9495-1EC976BC380A}"/>
              </a:ext>
            </a:extLst>
          </p:cNvPr>
          <p:cNvGraphicFramePr>
            <a:graphicFrameLocks noGrp="1"/>
          </p:cNvGraphicFramePr>
          <p:nvPr>
            <p:ph idx="1"/>
            <p:extLst>
              <p:ext uri="{D42A27DB-BD31-4B8C-83A1-F6EECF244321}">
                <p14:modId xmlns:p14="http://schemas.microsoft.com/office/powerpoint/2010/main" val="1891862803"/>
              </p:ext>
            </p:extLst>
          </p:nvPr>
        </p:nvGraphicFramePr>
        <p:xfrm>
          <a:off x="228600" y="1201739"/>
          <a:ext cx="11658601" cy="5586867"/>
        </p:xfrm>
        <a:graphic>
          <a:graphicData uri="http://schemas.openxmlformats.org/drawingml/2006/table">
            <a:tbl>
              <a:tblPr/>
              <a:tblGrid>
                <a:gridCol w="247529">
                  <a:extLst>
                    <a:ext uri="{9D8B030D-6E8A-4147-A177-3AD203B41FA5}">
                      <a16:colId xmlns:a16="http://schemas.microsoft.com/office/drawing/2014/main" val="164225771"/>
                    </a:ext>
                  </a:extLst>
                </a:gridCol>
                <a:gridCol w="3267379">
                  <a:extLst>
                    <a:ext uri="{9D8B030D-6E8A-4147-A177-3AD203B41FA5}">
                      <a16:colId xmlns:a16="http://schemas.microsoft.com/office/drawing/2014/main" val="1067106842"/>
                    </a:ext>
                  </a:extLst>
                </a:gridCol>
                <a:gridCol w="247529">
                  <a:extLst>
                    <a:ext uri="{9D8B030D-6E8A-4147-A177-3AD203B41FA5}">
                      <a16:colId xmlns:a16="http://schemas.microsoft.com/office/drawing/2014/main" val="3066182882"/>
                    </a:ext>
                  </a:extLst>
                </a:gridCol>
                <a:gridCol w="3267379">
                  <a:extLst>
                    <a:ext uri="{9D8B030D-6E8A-4147-A177-3AD203B41FA5}">
                      <a16:colId xmlns:a16="http://schemas.microsoft.com/office/drawing/2014/main" val="539705372"/>
                    </a:ext>
                  </a:extLst>
                </a:gridCol>
                <a:gridCol w="1534678">
                  <a:extLst>
                    <a:ext uri="{9D8B030D-6E8A-4147-A177-3AD203B41FA5}">
                      <a16:colId xmlns:a16="http://schemas.microsoft.com/office/drawing/2014/main" val="3886084858"/>
                    </a:ext>
                  </a:extLst>
                </a:gridCol>
                <a:gridCol w="3094107">
                  <a:extLst>
                    <a:ext uri="{9D8B030D-6E8A-4147-A177-3AD203B41FA5}">
                      <a16:colId xmlns:a16="http://schemas.microsoft.com/office/drawing/2014/main" val="1551917482"/>
                    </a:ext>
                  </a:extLst>
                </a:gridCol>
              </a:tblGrid>
              <a:tr h="201935">
                <a:tc gridSpan="6">
                  <a:txBody>
                    <a:bodyPr/>
                    <a:lstStyle/>
                    <a:p>
                      <a:pPr algn="ctr" fontAlgn="b"/>
                      <a:r>
                        <a:rPr lang="en-US" sz="1100" b="1" i="0" u="none" strike="noStrike">
                          <a:solidFill>
                            <a:srgbClr val="000000"/>
                          </a:solidFill>
                          <a:effectLst/>
                          <a:latin typeface="Calibri" panose="020F0502020204030204" pitchFamily="34" charset="0"/>
                        </a:rPr>
                        <a:t>Training Reimbursement Review and Checklist</a:t>
                      </a:r>
                    </a:p>
                  </a:txBody>
                  <a:tcPr marL="8525" marR="8525" marT="8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50166726"/>
                  </a:ext>
                </a:extLst>
              </a:tr>
              <a:tr h="384638">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r" fontAlgn="ctr"/>
                      <a:r>
                        <a:rPr lang="en-US" sz="1000" b="1" i="0" u="none" strike="noStrike">
                          <a:solidFill>
                            <a:srgbClr val="000000"/>
                          </a:solidFill>
                          <a:effectLst/>
                          <a:latin typeface="Calibri" panose="020F0502020204030204" pitchFamily="34" charset="0"/>
                        </a:rPr>
                        <a:t>Grant Year: </a:t>
                      </a:r>
                    </a:p>
                  </a:txBody>
                  <a:tcPr marL="8525" marR="8525" marT="8525" marB="0" anchor="ctr">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r>
                        <a:rPr lang="en-US" sz="1000" b="0" i="0" u="none" strike="noStrike">
                          <a:solidFill>
                            <a:srgbClr val="000000"/>
                          </a:solidFill>
                          <a:effectLst/>
                          <a:latin typeface="Calibri" panose="020F0502020204030204" pitchFamily="34" charset="0"/>
                        </a:rPr>
                        <a:t> </a:t>
                      </a:r>
                    </a:p>
                  </a:txBody>
                  <a:tcPr marL="8525" marR="8525" marT="8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a:solidFill>
                            <a:srgbClr val="000000"/>
                          </a:solidFill>
                          <a:effectLst/>
                          <a:latin typeface="Calibri" panose="020F0502020204030204" pitchFamily="34" charset="0"/>
                        </a:rPr>
                        <a:t>Reimbursement Number:</a:t>
                      </a:r>
                    </a:p>
                  </a:txBody>
                  <a:tcPr marL="8525" marR="8525" marT="8525" marB="0" anchor="b">
                    <a:lnL>
                      <a:noFill/>
                    </a:lnL>
                    <a:lnR>
                      <a:noFill/>
                    </a:lnR>
                    <a:lnT>
                      <a:noFill/>
                    </a:lnT>
                    <a:lnB>
                      <a:noFill/>
                    </a:lnB>
                  </a:tcPr>
                </a:tc>
                <a:tc>
                  <a:txBody>
                    <a:bodyPr/>
                    <a:lstStyle/>
                    <a:p>
                      <a:pPr algn="l" fontAlgn="b"/>
                      <a:r>
                        <a:rPr lang="en-US" sz="1000" b="0" i="0" u="sng" strike="noStrike">
                          <a:solidFill>
                            <a:srgbClr val="000000"/>
                          </a:solidFill>
                          <a:effectLst/>
                          <a:latin typeface="Calibri" panose="020F0502020204030204" pitchFamily="34" charset="0"/>
                        </a:rPr>
                        <a:t> </a:t>
                      </a:r>
                    </a:p>
                  </a:txBody>
                  <a:tcPr marL="8525" marR="8525" marT="8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7325780"/>
                  </a:ext>
                </a:extLst>
              </a:tr>
              <a:tr h="192319">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r" fontAlgn="b"/>
                      <a:r>
                        <a:rPr lang="en-US" sz="1000" b="1" i="0" u="none" strike="noStrike">
                          <a:solidFill>
                            <a:srgbClr val="000000"/>
                          </a:solidFill>
                          <a:effectLst/>
                          <a:latin typeface="Calibri" panose="020F0502020204030204" pitchFamily="34" charset="0"/>
                        </a:rPr>
                        <a:t>Project Name:</a:t>
                      </a: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r>
                        <a:rPr lang="en-US" sz="1000" b="0" i="0" u="none" strike="noStrike">
                          <a:solidFill>
                            <a:srgbClr val="000000"/>
                          </a:solidFill>
                          <a:effectLst/>
                          <a:latin typeface="Calibri" panose="020F0502020204030204" pitchFamily="34" charset="0"/>
                        </a:rPr>
                        <a:t> </a:t>
                      </a:r>
                    </a:p>
                  </a:txBody>
                  <a:tcPr marL="8525" marR="8525" marT="8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000" b="1" i="0" u="none" strike="noStrike">
                          <a:solidFill>
                            <a:srgbClr val="000000"/>
                          </a:solidFill>
                          <a:effectLst/>
                          <a:latin typeface="Calibri" panose="020F0502020204030204" pitchFamily="34" charset="0"/>
                        </a:rPr>
                        <a:t>Region/Agency: </a:t>
                      </a:r>
                    </a:p>
                  </a:txBody>
                  <a:tcPr marL="8525" marR="8525" marT="8525" marB="0" anchor="b">
                    <a:lnL>
                      <a:noFill/>
                    </a:lnL>
                    <a:lnR>
                      <a:noFill/>
                    </a:lnR>
                    <a:lnT>
                      <a:noFill/>
                    </a:lnT>
                    <a:lnB>
                      <a:noFill/>
                    </a:lnB>
                  </a:tcPr>
                </a:tc>
                <a:tc>
                  <a:txBody>
                    <a:bodyPr/>
                    <a:lstStyle/>
                    <a:p>
                      <a:pPr algn="l" fontAlgn="b"/>
                      <a:r>
                        <a:rPr lang="en-US" sz="1000" b="0" i="0" u="none" strike="noStrike">
                          <a:solidFill>
                            <a:srgbClr val="000000"/>
                          </a:solidFill>
                          <a:effectLst/>
                          <a:latin typeface="Calibri" panose="020F0502020204030204" pitchFamily="34" charset="0"/>
                        </a:rPr>
                        <a:t> </a:t>
                      </a:r>
                    </a:p>
                  </a:txBody>
                  <a:tcPr marL="8525" marR="8525" marT="8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55684520"/>
                  </a:ext>
                </a:extLst>
              </a:tr>
              <a:tr h="192319">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254123658"/>
                  </a:ext>
                </a:extLst>
              </a:tr>
              <a:tr h="192319">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Expense Review</a:t>
                      </a: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000" b="1" i="0" u="none" strike="noStrike">
                          <a:solidFill>
                            <a:srgbClr val="000000"/>
                          </a:solidFill>
                          <a:effectLst/>
                          <a:latin typeface="Calibri" panose="020F0502020204030204" pitchFamily="34" charset="0"/>
                        </a:rPr>
                        <a:t>Documentation Review</a:t>
                      </a: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extLst>
                  <a:ext uri="{0D108BD9-81ED-4DB2-BD59-A6C34878D82A}">
                    <a16:rowId xmlns:a16="http://schemas.microsoft.com/office/drawing/2014/main" val="17284695"/>
                  </a:ext>
                </a:extLst>
              </a:tr>
              <a:tr h="192319">
                <a:tc>
                  <a:txBody>
                    <a:bodyPr/>
                    <a:lstStyle/>
                    <a:p>
                      <a:pPr algn="l" fontAlgn="b"/>
                      <a:r>
                        <a:rPr lang="en-US" sz="1000" b="0" i="0" u="none" strike="noStrike">
                          <a:solidFill>
                            <a:srgbClr val="000000"/>
                          </a:solidFill>
                          <a:effectLst/>
                          <a:latin typeface="Calibri" panose="020F0502020204030204" pitchFamily="34" charset="0"/>
                        </a:rPr>
                        <a:t> </a:t>
                      </a:r>
                    </a:p>
                  </a:txBody>
                  <a:tcPr marL="8525" marR="8525" marT="8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Item(s) are listed in the Project Workbook</a:t>
                      </a:r>
                    </a:p>
                  </a:txBody>
                  <a:tcPr marL="8525" marR="8525" marT="8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solidFill>
                            <a:srgbClr val="000000"/>
                          </a:solidFill>
                          <a:effectLst/>
                          <a:latin typeface="Calibri" panose="020F0502020204030204" pitchFamily="34" charset="0"/>
                        </a:rPr>
                        <a:t> </a:t>
                      </a:r>
                    </a:p>
                  </a:txBody>
                  <a:tcPr marL="8525" marR="8525" marT="8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SAA has pre-approved course</a:t>
                      </a:r>
                    </a:p>
                  </a:txBody>
                  <a:tcPr marL="8525" marR="8525" marT="8525" marB="0" anchor="b">
                    <a:lnL w="6350" cap="flat" cmpd="sng" algn="ctr">
                      <a:solidFill>
                        <a:srgbClr val="000000"/>
                      </a:solidFill>
                      <a:prstDash val="solid"/>
                      <a:round/>
                      <a:headEnd type="none" w="med" len="med"/>
                      <a:tailEnd type="none" w="med" len="med"/>
                    </a:lnL>
                    <a:lnR>
                      <a:noFill/>
                    </a:lnR>
                    <a:lnT>
                      <a:noFill/>
                    </a:lnT>
                    <a:lnB>
                      <a:noFill/>
                    </a:lnB>
                  </a:tcPr>
                </a:tc>
                <a:tc rowSpan="2">
                  <a:txBody>
                    <a:bodyPr/>
                    <a:lstStyle/>
                    <a:p>
                      <a:pPr algn="r" fontAlgn="b"/>
                      <a:r>
                        <a:rPr lang="en-US" sz="1000" b="1" i="0" u="none" strike="noStrike">
                          <a:solidFill>
                            <a:srgbClr val="000000"/>
                          </a:solidFill>
                          <a:effectLst/>
                          <a:latin typeface="Calibri" panose="020F0502020204030204" pitchFamily="34" charset="0"/>
                        </a:rPr>
                        <a:t>Reimbursement Amount: </a:t>
                      </a: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extLst>
                  <a:ext uri="{0D108BD9-81ED-4DB2-BD59-A6C34878D82A}">
                    <a16:rowId xmlns:a16="http://schemas.microsoft.com/office/drawing/2014/main" val="4000590825"/>
                  </a:ext>
                </a:extLst>
              </a:tr>
              <a:tr h="192319">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vMerge="1">
                  <a:txBody>
                    <a:bodyPr/>
                    <a:lstStyle/>
                    <a:p>
                      <a:endParaRPr lang="en-US"/>
                    </a:p>
                  </a:txBody>
                  <a:tcPr/>
                </a:tc>
                <a:tc>
                  <a:txBody>
                    <a:bodyPr/>
                    <a:lstStyle/>
                    <a:p>
                      <a:pPr algn="l" fontAlgn="b"/>
                      <a:r>
                        <a:rPr lang="en-US" sz="1000" b="0" i="0" u="none" strike="noStrike">
                          <a:solidFill>
                            <a:srgbClr val="000000"/>
                          </a:solidFill>
                          <a:effectLst/>
                          <a:latin typeface="Calibri" panose="020F0502020204030204" pitchFamily="34" charset="0"/>
                        </a:rPr>
                        <a:t>$</a:t>
                      </a:r>
                    </a:p>
                  </a:txBody>
                  <a:tcPr marL="8525" marR="8525" marT="8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23176557"/>
                  </a:ext>
                </a:extLst>
              </a:tr>
              <a:tr h="192319">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000" b="0" i="0" u="none" strike="noStrike">
                          <a:solidFill>
                            <a:srgbClr val="000000"/>
                          </a:solidFill>
                          <a:effectLst/>
                          <a:latin typeface="Calibri" panose="020F0502020204030204" pitchFamily="34" charset="0"/>
                        </a:rPr>
                        <a:t>Expense Type(s)</a:t>
                      </a:r>
                    </a:p>
                  </a:txBody>
                  <a:tcPr marL="8525" marR="8525" marT="8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solidFill>
                            <a:srgbClr val="000000"/>
                          </a:solidFill>
                          <a:effectLst/>
                          <a:latin typeface="Calibri" panose="020F0502020204030204" pitchFamily="34" charset="0"/>
                        </a:rPr>
                        <a:t> </a:t>
                      </a:r>
                    </a:p>
                  </a:txBody>
                  <a:tcPr marL="8525" marR="8525" marT="8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Course Description / Agenda Provided</a:t>
                      </a:r>
                    </a:p>
                  </a:txBody>
                  <a:tcPr marL="8525" marR="8525" marT="8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endParaRPr lang="en-US" sz="1000" b="1"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46109576"/>
                  </a:ext>
                </a:extLst>
              </a:tr>
              <a:tr h="192319">
                <a:tc>
                  <a:txBody>
                    <a:bodyPr/>
                    <a:lstStyle/>
                    <a:p>
                      <a:pPr algn="l" fontAlgn="b"/>
                      <a:r>
                        <a:rPr lang="en-US" sz="1000" b="0" i="0" u="none" strike="noStrike">
                          <a:solidFill>
                            <a:srgbClr val="000000"/>
                          </a:solidFill>
                          <a:effectLst/>
                          <a:latin typeface="Calibri" panose="020F0502020204030204" pitchFamily="34" charset="0"/>
                        </a:rPr>
                        <a:t> </a:t>
                      </a:r>
                    </a:p>
                  </a:txBody>
                  <a:tcPr marL="8525" marR="8525" marT="8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Trainer / Contractor</a:t>
                      </a:r>
                    </a:p>
                  </a:txBody>
                  <a:tcPr marL="8525" marR="8525" marT="8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r" fontAlgn="b"/>
                      <a:r>
                        <a:rPr lang="en-US" sz="1000" b="1" i="0" u="none" strike="noStrike">
                          <a:solidFill>
                            <a:srgbClr val="000000"/>
                          </a:solidFill>
                          <a:effectLst/>
                          <a:latin typeface="Calibri" panose="020F0502020204030204" pitchFamily="34" charset="0"/>
                        </a:rPr>
                        <a:t>Voucher Number</a:t>
                      </a:r>
                    </a:p>
                  </a:txBody>
                  <a:tcPr marL="8525" marR="8525" marT="8525" marB="0" anchor="b">
                    <a:lnL>
                      <a:noFill/>
                    </a:lnL>
                    <a:lnR>
                      <a:noFill/>
                    </a:lnR>
                    <a:lnT>
                      <a:noFill/>
                    </a:lnT>
                    <a:lnB>
                      <a:noFill/>
                    </a:lnB>
                  </a:tcPr>
                </a:tc>
                <a:tc>
                  <a:txBody>
                    <a:bodyPr/>
                    <a:lstStyle/>
                    <a:p>
                      <a:pPr algn="l" fontAlgn="b"/>
                      <a:r>
                        <a:rPr lang="en-US" sz="1000" b="0" i="0" u="none" strike="noStrike">
                          <a:solidFill>
                            <a:srgbClr val="000000"/>
                          </a:solidFill>
                          <a:effectLst/>
                          <a:latin typeface="Calibri" panose="020F0502020204030204" pitchFamily="34" charset="0"/>
                        </a:rPr>
                        <a:t> </a:t>
                      </a:r>
                    </a:p>
                  </a:txBody>
                  <a:tcPr marL="8525" marR="8525" marT="8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68598253"/>
                  </a:ext>
                </a:extLst>
              </a:tr>
              <a:tr h="192319">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solidFill>
                            <a:srgbClr val="000000"/>
                          </a:solidFill>
                          <a:effectLst/>
                          <a:latin typeface="Calibri" panose="020F0502020204030204" pitchFamily="34" charset="0"/>
                        </a:rPr>
                        <a:t> </a:t>
                      </a:r>
                    </a:p>
                  </a:txBody>
                  <a:tcPr marL="8525" marR="8525" marT="8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Participant List Provided</a:t>
                      </a:r>
                    </a:p>
                  </a:txBody>
                  <a:tcPr marL="8525" marR="8525" marT="8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1"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767908564"/>
                  </a:ext>
                </a:extLst>
              </a:tr>
              <a:tr h="192319">
                <a:tc>
                  <a:txBody>
                    <a:bodyPr/>
                    <a:lstStyle/>
                    <a:p>
                      <a:pPr algn="l" fontAlgn="b"/>
                      <a:r>
                        <a:rPr lang="en-US" sz="1000" b="0" i="0" u="none" strike="noStrike">
                          <a:solidFill>
                            <a:srgbClr val="000000"/>
                          </a:solidFill>
                          <a:effectLst/>
                          <a:latin typeface="Calibri" panose="020F0502020204030204" pitchFamily="34" charset="0"/>
                        </a:rPr>
                        <a:t> </a:t>
                      </a:r>
                    </a:p>
                  </a:txBody>
                  <a:tcPr marL="8525" marR="8525" marT="8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Attendee Reimbursement</a:t>
                      </a:r>
                    </a:p>
                  </a:txBody>
                  <a:tcPr marL="8525" marR="8525" marT="8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1" i="0" u="none" strike="noStrike">
                        <a:solidFill>
                          <a:srgbClr val="000000"/>
                        </a:solidFill>
                        <a:effectLst/>
                        <a:latin typeface="Calibri" panose="020F0502020204030204" pitchFamily="34" charset="0"/>
                      </a:endParaRPr>
                    </a:p>
                  </a:txBody>
                  <a:tcPr marL="8525" marR="8525" marT="8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1"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r" fontAlgn="b"/>
                      <a:r>
                        <a:rPr lang="en-US" sz="1000" b="1" i="0" u="none" strike="noStrike">
                          <a:solidFill>
                            <a:srgbClr val="000000"/>
                          </a:solidFill>
                          <a:effectLst/>
                          <a:latin typeface="Calibri" panose="020F0502020204030204" pitchFamily="34" charset="0"/>
                        </a:rPr>
                        <a:t>Voucher Date</a:t>
                      </a:r>
                    </a:p>
                  </a:txBody>
                  <a:tcPr marL="8525" marR="8525" marT="8525" marB="0" anchor="b">
                    <a:lnL>
                      <a:noFill/>
                    </a:lnL>
                    <a:lnR>
                      <a:noFill/>
                    </a:lnR>
                    <a:lnT>
                      <a:noFill/>
                    </a:lnT>
                    <a:lnB>
                      <a:noFill/>
                    </a:lnB>
                  </a:tcPr>
                </a:tc>
                <a:tc>
                  <a:txBody>
                    <a:bodyPr/>
                    <a:lstStyle/>
                    <a:p>
                      <a:pPr algn="l" fontAlgn="b"/>
                      <a:r>
                        <a:rPr lang="en-US" sz="1000" b="0" i="0" u="none" strike="noStrike">
                          <a:solidFill>
                            <a:srgbClr val="000000"/>
                          </a:solidFill>
                          <a:effectLst/>
                          <a:latin typeface="Calibri" panose="020F0502020204030204" pitchFamily="34" charset="0"/>
                        </a:rPr>
                        <a:t> </a:t>
                      </a:r>
                    </a:p>
                  </a:txBody>
                  <a:tcPr marL="8525" marR="8525" marT="8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5017408"/>
                  </a:ext>
                </a:extLst>
              </a:tr>
              <a:tr h="192319">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000" b="0" i="0" u="none" strike="noStrike">
                          <a:solidFill>
                            <a:srgbClr val="000000"/>
                          </a:solidFill>
                          <a:effectLst/>
                          <a:latin typeface="Calibri" panose="020F0502020204030204" pitchFamily="34" charset="0"/>
                        </a:rPr>
                        <a:t>(Milege, Per Diem, Lodging)</a:t>
                      </a:r>
                    </a:p>
                  </a:txBody>
                  <a:tcPr marL="8525" marR="8525" marT="852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000" b="0" i="0" u="none" strike="noStrike">
                          <a:solidFill>
                            <a:srgbClr val="000000"/>
                          </a:solidFill>
                          <a:effectLst/>
                          <a:latin typeface="Calibri" panose="020F0502020204030204" pitchFamily="34" charset="0"/>
                        </a:rPr>
                        <a:t> </a:t>
                      </a:r>
                    </a:p>
                  </a:txBody>
                  <a:tcPr marL="8525" marR="8525" marT="8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If meal provided - pre-approval received</a:t>
                      </a:r>
                    </a:p>
                  </a:txBody>
                  <a:tcPr marL="8525" marR="8525" marT="8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1"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654284794"/>
                  </a:ext>
                </a:extLst>
              </a:tr>
              <a:tr h="192319">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r" fontAlgn="b"/>
                      <a:r>
                        <a:rPr lang="en-US" sz="1000" b="1" i="0" u="none" strike="noStrike">
                          <a:solidFill>
                            <a:srgbClr val="000000"/>
                          </a:solidFill>
                          <a:effectLst/>
                          <a:latin typeface="Calibri" panose="020F0502020204030204" pitchFamily="34" charset="0"/>
                        </a:rPr>
                        <a:t>Vendor Check Date</a:t>
                      </a:r>
                    </a:p>
                  </a:txBody>
                  <a:tcPr marL="8525" marR="8525" marT="8525" marB="0" anchor="b">
                    <a:lnL>
                      <a:noFill/>
                    </a:lnL>
                    <a:lnR>
                      <a:noFill/>
                    </a:lnR>
                    <a:lnT>
                      <a:noFill/>
                    </a:lnT>
                    <a:lnB>
                      <a:noFill/>
                    </a:lnB>
                  </a:tcPr>
                </a:tc>
                <a:tc>
                  <a:txBody>
                    <a:bodyPr/>
                    <a:lstStyle/>
                    <a:p>
                      <a:pPr algn="l" fontAlgn="b"/>
                      <a:r>
                        <a:rPr lang="en-US" sz="1000" b="0" i="0" u="none" strike="noStrike">
                          <a:solidFill>
                            <a:srgbClr val="000000"/>
                          </a:solidFill>
                          <a:effectLst/>
                          <a:latin typeface="Calibri" panose="020F0502020204030204" pitchFamily="34" charset="0"/>
                        </a:rPr>
                        <a:t> </a:t>
                      </a:r>
                    </a:p>
                  </a:txBody>
                  <a:tcPr marL="8525" marR="8525" marT="8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5458565"/>
                  </a:ext>
                </a:extLst>
              </a:tr>
              <a:tr h="192319">
                <a:tc>
                  <a:txBody>
                    <a:bodyPr/>
                    <a:lstStyle/>
                    <a:p>
                      <a:pPr algn="l" fontAlgn="b"/>
                      <a:r>
                        <a:rPr lang="en-US" sz="1000" b="0" i="0" u="none" strike="noStrike">
                          <a:solidFill>
                            <a:srgbClr val="000000"/>
                          </a:solidFill>
                          <a:effectLst/>
                          <a:latin typeface="Calibri" panose="020F0502020204030204" pitchFamily="34" charset="0"/>
                        </a:rPr>
                        <a:t> </a:t>
                      </a:r>
                    </a:p>
                  </a:txBody>
                  <a:tcPr marL="8525" marR="8525" marT="8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Lodging / Direct Bill (Group)</a:t>
                      </a:r>
                    </a:p>
                  </a:txBody>
                  <a:tcPr marL="8525" marR="8525" marT="8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1"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87781990"/>
                  </a:ext>
                </a:extLst>
              </a:tr>
              <a:tr h="192319">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extLst>
                  <a:ext uri="{0D108BD9-81ED-4DB2-BD59-A6C34878D82A}">
                    <a16:rowId xmlns:a16="http://schemas.microsoft.com/office/drawing/2014/main" val="3218517517"/>
                  </a:ext>
                </a:extLst>
              </a:tr>
              <a:tr h="192319">
                <a:tc>
                  <a:txBody>
                    <a:bodyPr/>
                    <a:lstStyle/>
                    <a:p>
                      <a:pPr algn="l" fontAlgn="b"/>
                      <a:r>
                        <a:rPr lang="en-US" sz="1000" b="0" i="0" u="none" strike="noStrike">
                          <a:solidFill>
                            <a:srgbClr val="000000"/>
                          </a:solidFill>
                          <a:effectLst/>
                          <a:latin typeface="Calibri" panose="020F0502020204030204" pitchFamily="34" charset="0"/>
                        </a:rPr>
                        <a:t> </a:t>
                      </a:r>
                    </a:p>
                  </a:txBody>
                  <a:tcPr marL="8525" marR="8525" marT="8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Food / Meal Reimbursment</a:t>
                      </a:r>
                    </a:p>
                  </a:txBody>
                  <a:tcPr marL="8525" marR="8525" marT="8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extLst>
                  <a:ext uri="{0D108BD9-81ED-4DB2-BD59-A6C34878D82A}">
                    <a16:rowId xmlns:a16="http://schemas.microsoft.com/office/drawing/2014/main" val="369781663"/>
                  </a:ext>
                </a:extLst>
              </a:tr>
              <a:tr h="192319">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extLst>
                  <a:ext uri="{0D108BD9-81ED-4DB2-BD59-A6C34878D82A}">
                    <a16:rowId xmlns:a16="http://schemas.microsoft.com/office/drawing/2014/main" val="3857019346"/>
                  </a:ext>
                </a:extLst>
              </a:tr>
              <a:tr h="192319">
                <a:tc>
                  <a:txBody>
                    <a:bodyPr/>
                    <a:lstStyle/>
                    <a:p>
                      <a:pPr algn="l" fontAlgn="b"/>
                      <a:r>
                        <a:rPr lang="en-US" sz="1000" b="0" i="0" u="none" strike="noStrike">
                          <a:solidFill>
                            <a:srgbClr val="000000"/>
                          </a:solidFill>
                          <a:effectLst/>
                          <a:latin typeface="Calibri" panose="020F0502020204030204" pitchFamily="34" charset="0"/>
                        </a:rPr>
                        <a:t> </a:t>
                      </a:r>
                    </a:p>
                  </a:txBody>
                  <a:tcPr marL="8525" marR="8525" marT="8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Backfill/Overtime</a:t>
                      </a:r>
                    </a:p>
                  </a:txBody>
                  <a:tcPr marL="8525" marR="8525" marT="8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extLst>
                  <a:ext uri="{0D108BD9-81ED-4DB2-BD59-A6C34878D82A}">
                    <a16:rowId xmlns:a16="http://schemas.microsoft.com/office/drawing/2014/main" val="3429984348"/>
                  </a:ext>
                </a:extLst>
              </a:tr>
              <a:tr h="192319">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extLst>
                  <a:ext uri="{0D108BD9-81ED-4DB2-BD59-A6C34878D82A}">
                    <a16:rowId xmlns:a16="http://schemas.microsoft.com/office/drawing/2014/main" val="1848577080"/>
                  </a:ext>
                </a:extLst>
              </a:tr>
              <a:tr h="192319">
                <a:tc>
                  <a:txBody>
                    <a:bodyPr/>
                    <a:lstStyle/>
                    <a:p>
                      <a:pPr algn="l" fontAlgn="b"/>
                      <a:r>
                        <a:rPr lang="en-US" sz="1000" b="0" i="0" u="none" strike="noStrike">
                          <a:solidFill>
                            <a:srgbClr val="000000"/>
                          </a:solidFill>
                          <a:effectLst/>
                          <a:latin typeface="Calibri" panose="020F0502020204030204" pitchFamily="34" charset="0"/>
                        </a:rPr>
                        <a:t> </a:t>
                      </a:r>
                    </a:p>
                  </a:txBody>
                  <a:tcPr marL="8525" marR="8525" marT="8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000" b="0" i="0" u="none" strike="noStrike">
                          <a:solidFill>
                            <a:srgbClr val="000000"/>
                          </a:solidFill>
                          <a:effectLst/>
                          <a:latin typeface="Calibri" panose="020F0502020204030204" pitchFamily="34" charset="0"/>
                        </a:rPr>
                        <a:t>Additional Training Expenses</a:t>
                      </a:r>
                    </a:p>
                  </a:txBody>
                  <a:tcPr marL="8525" marR="8525" marT="8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extLst>
                  <a:ext uri="{0D108BD9-81ED-4DB2-BD59-A6C34878D82A}">
                    <a16:rowId xmlns:a16="http://schemas.microsoft.com/office/drawing/2014/main" val="3276354498"/>
                  </a:ext>
                </a:extLst>
              </a:tr>
              <a:tr h="192319">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extLst>
                  <a:ext uri="{0D108BD9-81ED-4DB2-BD59-A6C34878D82A}">
                    <a16:rowId xmlns:a16="http://schemas.microsoft.com/office/drawing/2014/main" val="3091585712"/>
                  </a:ext>
                </a:extLst>
              </a:tr>
              <a:tr h="192319">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extLst>
                  <a:ext uri="{0D108BD9-81ED-4DB2-BD59-A6C34878D82A}">
                    <a16:rowId xmlns:a16="http://schemas.microsoft.com/office/drawing/2014/main" val="2266408747"/>
                  </a:ext>
                </a:extLst>
              </a:tr>
              <a:tr h="192319">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extLst>
                  <a:ext uri="{0D108BD9-81ED-4DB2-BD59-A6C34878D82A}">
                    <a16:rowId xmlns:a16="http://schemas.microsoft.com/office/drawing/2014/main" val="3839592549"/>
                  </a:ext>
                </a:extLst>
              </a:tr>
              <a:tr h="192319">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extLst>
                  <a:ext uri="{0D108BD9-81ED-4DB2-BD59-A6C34878D82A}">
                    <a16:rowId xmlns:a16="http://schemas.microsoft.com/office/drawing/2014/main" val="1242800948"/>
                  </a:ext>
                </a:extLst>
              </a:tr>
              <a:tr h="192319">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r>
                        <a:rPr lang="en-US" sz="1000" b="0" i="0" u="none" strike="noStrike">
                          <a:solidFill>
                            <a:srgbClr val="000000"/>
                          </a:solidFill>
                          <a:effectLst/>
                          <a:latin typeface="Calibri" panose="020F0502020204030204" pitchFamily="34" charset="0"/>
                        </a:rPr>
                        <a:t>Reviewer:</a:t>
                      </a:r>
                    </a:p>
                  </a:txBody>
                  <a:tcPr marL="8525" marR="8525" marT="8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r>
                        <a:rPr lang="en-US" sz="1000" b="0" i="0" u="none" strike="noStrike">
                          <a:solidFill>
                            <a:srgbClr val="000000"/>
                          </a:solidFill>
                          <a:effectLst/>
                          <a:latin typeface="Calibri" panose="020F0502020204030204" pitchFamily="34" charset="0"/>
                        </a:rPr>
                        <a:t>Reviewer:</a:t>
                      </a:r>
                    </a:p>
                  </a:txBody>
                  <a:tcPr marL="8525" marR="8525" marT="8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extLst>
                  <a:ext uri="{0D108BD9-81ED-4DB2-BD59-A6C34878D82A}">
                    <a16:rowId xmlns:a16="http://schemas.microsoft.com/office/drawing/2014/main" val="2783456178"/>
                  </a:ext>
                </a:extLst>
              </a:tr>
              <a:tr h="192319">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r>
                        <a:rPr lang="en-US" sz="1000" b="0" i="0" u="none" strike="noStrike">
                          <a:solidFill>
                            <a:srgbClr val="000000"/>
                          </a:solidFill>
                          <a:effectLst/>
                          <a:latin typeface="Calibri" panose="020F0502020204030204" pitchFamily="34" charset="0"/>
                        </a:rPr>
                        <a:t>Date:</a:t>
                      </a:r>
                    </a:p>
                  </a:txBody>
                  <a:tcPr marL="8525" marR="8525" marT="8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r>
                        <a:rPr lang="en-US" sz="1000" b="0" i="0" u="none" strike="noStrike">
                          <a:solidFill>
                            <a:srgbClr val="000000"/>
                          </a:solidFill>
                          <a:effectLst/>
                          <a:latin typeface="Calibri" panose="020F0502020204030204" pitchFamily="34" charset="0"/>
                        </a:rPr>
                        <a:t>Date:</a:t>
                      </a:r>
                    </a:p>
                  </a:txBody>
                  <a:tcPr marL="8525" marR="8525" marT="8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extLst>
                  <a:ext uri="{0D108BD9-81ED-4DB2-BD59-A6C34878D82A}">
                    <a16:rowId xmlns:a16="http://schemas.microsoft.com/office/drawing/2014/main" val="3245295972"/>
                  </a:ext>
                </a:extLst>
              </a:tr>
              <a:tr h="192319">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extLst>
                  <a:ext uri="{0D108BD9-81ED-4DB2-BD59-A6C34878D82A}">
                    <a16:rowId xmlns:a16="http://schemas.microsoft.com/office/drawing/2014/main" val="729105352"/>
                  </a:ext>
                </a:extLst>
              </a:tr>
              <a:tr h="192319">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r>
                        <a:rPr lang="en-US" sz="1000" b="0" i="0" u="none" strike="noStrike">
                          <a:solidFill>
                            <a:srgbClr val="000000"/>
                          </a:solidFill>
                          <a:effectLst/>
                          <a:latin typeface="Calibri" panose="020F0502020204030204" pitchFamily="34" charset="0"/>
                        </a:rPr>
                        <a:t>Additional Comments:</a:t>
                      </a: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a:solidFill>
                          <a:srgbClr val="000000"/>
                        </a:solidFill>
                        <a:effectLst/>
                        <a:latin typeface="Calibri" panose="020F0502020204030204" pitchFamily="34" charset="0"/>
                      </a:endParaRPr>
                    </a:p>
                  </a:txBody>
                  <a:tcPr marL="8525" marR="8525" marT="8525"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8525" marR="8525" marT="8525" marB="0" anchor="b">
                    <a:lnL>
                      <a:noFill/>
                    </a:lnL>
                    <a:lnR>
                      <a:noFill/>
                    </a:lnR>
                    <a:lnT>
                      <a:noFill/>
                    </a:lnT>
                    <a:lnB>
                      <a:noFill/>
                    </a:lnB>
                  </a:tcPr>
                </a:tc>
                <a:extLst>
                  <a:ext uri="{0D108BD9-81ED-4DB2-BD59-A6C34878D82A}">
                    <a16:rowId xmlns:a16="http://schemas.microsoft.com/office/drawing/2014/main" val="3588449453"/>
                  </a:ext>
                </a:extLst>
              </a:tr>
            </a:tbl>
          </a:graphicData>
        </a:graphic>
      </p:graphicFrame>
    </p:spTree>
    <p:extLst>
      <p:ext uri="{BB962C8B-B14F-4D97-AF65-F5344CB8AC3E}">
        <p14:creationId xmlns:p14="http://schemas.microsoft.com/office/powerpoint/2010/main" val="666045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9391"/>
            <a:ext cx="11963400" cy="829734"/>
          </a:xfrm>
        </p:spPr>
        <p:txBody>
          <a:bodyPr>
            <a:noAutofit/>
          </a:bodyPr>
          <a:lstStyle/>
          <a:p>
            <a:r>
              <a:rPr lang="en-US" dirty="0"/>
              <a:t>Exercise - Reimbursement Checklist</a:t>
            </a:r>
          </a:p>
        </p:txBody>
      </p:sp>
      <p:graphicFrame>
        <p:nvGraphicFramePr>
          <p:cNvPr id="5" name="Content Placeholder 4">
            <a:extLst>
              <a:ext uri="{FF2B5EF4-FFF2-40B4-BE49-F238E27FC236}">
                <a16:creationId xmlns:a16="http://schemas.microsoft.com/office/drawing/2014/main" id="{F8C61898-DF1D-482A-9245-A7ABAB1BD318}"/>
              </a:ext>
            </a:extLst>
          </p:cNvPr>
          <p:cNvGraphicFramePr>
            <a:graphicFrameLocks noGrp="1"/>
          </p:cNvGraphicFramePr>
          <p:nvPr>
            <p:ph idx="1"/>
            <p:extLst>
              <p:ext uri="{D42A27DB-BD31-4B8C-83A1-F6EECF244321}">
                <p14:modId xmlns:p14="http://schemas.microsoft.com/office/powerpoint/2010/main" val="2522934005"/>
              </p:ext>
            </p:extLst>
          </p:nvPr>
        </p:nvGraphicFramePr>
        <p:xfrm>
          <a:off x="228599" y="1121077"/>
          <a:ext cx="11763102" cy="5667543"/>
        </p:xfrm>
        <a:graphic>
          <a:graphicData uri="http://schemas.openxmlformats.org/drawingml/2006/table">
            <a:tbl>
              <a:tblPr/>
              <a:tblGrid>
                <a:gridCol w="250278">
                  <a:extLst>
                    <a:ext uri="{9D8B030D-6E8A-4147-A177-3AD203B41FA5}">
                      <a16:colId xmlns:a16="http://schemas.microsoft.com/office/drawing/2014/main" val="1406225882"/>
                    </a:ext>
                  </a:extLst>
                </a:gridCol>
                <a:gridCol w="3303680">
                  <a:extLst>
                    <a:ext uri="{9D8B030D-6E8A-4147-A177-3AD203B41FA5}">
                      <a16:colId xmlns:a16="http://schemas.microsoft.com/office/drawing/2014/main" val="1158443613"/>
                    </a:ext>
                  </a:extLst>
                </a:gridCol>
                <a:gridCol w="250278">
                  <a:extLst>
                    <a:ext uri="{9D8B030D-6E8A-4147-A177-3AD203B41FA5}">
                      <a16:colId xmlns:a16="http://schemas.microsoft.com/office/drawing/2014/main" val="835134911"/>
                    </a:ext>
                  </a:extLst>
                </a:gridCol>
                <a:gridCol w="3303680">
                  <a:extLst>
                    <a:ext uri="{9D8B030D-6E8A-4147-A177-3AD203B41FA5}">
                      <a16:colId xmlns:a16="http://schemas.microsoft.com/office/drawing/2014/main" val="813827312"/>
                    </a:ext>
                  </a:extLst>
                </a:gridCol>
                <a:gridCol w="1539215">
                  <a:extLst>
                    <a:ext uri="{9D8B030D-6E8A-4147-A177-3AD203B41FA5}">
                      <a16:colId xmlns:a16="http://schemas.microsoft.com/office/drawing/2014/main" val="3572531451"/>
                    </a:ext>
                  </a:extLst>
                </a:gridCol>
                <a:gridCol w="3115971">
                  <a:extLst>
                    <a:ext uri="{9D8B030D-6E8A-4147-A177-3AD203B41FA5}">
                      <a16:colId xmlns:a16="http://schemas.microsoft.com/office/drawing/2014/main" val="3065209919"/>
                    </a:ext>
                  </a:extLst>
                </a:gridCol>
              </a:tblGrid>
              <a:tr h="219997">
                <a:tc gridSpan="6">
                  <a:txBody>
                    <a:bodyPr/>
                    <a:lstStyle/>
                    <a:p>
                      <a:pPr algn="ctr" fontAlgn="b"/>
                      <a:r>
                        <a:rPr lang="en-US" sz="1200" b="1" i="0" u="none" strike="noStrike">
                          <a:solidFill>
                            <a:srgbClr val="000000"/>
                          </a:solidFill>
                          <a:effectLst/>
                          <a:latin typeface="Calibri" panose="020F0502020204030204" pitchFamily="34" charset="0"/>
                        </a:rPr>
                        <a:t>Exercise Reimbursement Review</a:t>
                      </a:r>
                    </a:p>
                  </a:txBody>
                  <a:tcPr marL="9155" marR="9155" marT="915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76429802"/>
                  </a:ext>
                </a:extLst>
              </a:tr>
              <a:tr h="419042">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r" fontAlgn="ctr"/>
                      <a:r>
                        <a:rPr lang="en-US" sz="1100" b="1" i="0" u="none" strike="noStrike">
                          <a:solidFill>
                            <a:srgbClr val="000000"/>
                          </a:solidFill>
                          <a:effectLst/>
                          <a:latin typeface="Calibri" panose="020F0502020204030204" pitchFamily="34" charset="0"/>
                        </a:rPr>
                        <a:t>Grant Year: </a:t>
                      </a:r>
                    </a:p>
                  </a:txBody>
                  <a:tcPr marL="9155" marR="9155" marT="9155" marB="0" anchor="ctr">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55" marR="9155" marT="915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Reimbursement Number:</a:t>
                      </a:r>
                    </a:p>
                  </a:txBody>
                  <a:tcPr marL="9155" marR="9155" marT="9155" marB="0" anchor="b">
                    <a:lnL>
                      <a:noFill/>
                    </a:lnL>
                    <a:lnR>
                      <a:noFill/>
                    </a:lnR>
                    <a:lnT>
                      <a:noFill/>
                    </a:lnT>
                    <a:lnB>
                      <a:noFill/>
                    </a:lnB>
                  </a:tcPr>
                </a:tc>
                <a:tc>
                  <a:txBody>
                    <a:bodyPr/>
                    <a:lstStyle/>
                    <a:p>
                      <a:pPr algn="l" fontAlgn="b"/>
                      <a:r>
                        <a:rPr lang="en-US" sz="1100" b="0" i="0" u="sng" strike="noStrike">
                          <a:solidFill>
                            <a:srgbClr val="000000"/>
                          </a:solidFill>
                          <a:effectLst/>
                          <a:latin typeface="Calibri" panose="020F0502020204030204" pitchFamily="34" charset="0"/>
                        </a:rPr>
                        <a:t> </a:t>
                      </a:r>
                    </a:p>
                  </a:txBody>
                  <a:tcPr marL="9155" marR="9155" marT="915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23456152"/>
                  </a:ext>
                </a:extLst>
              </a:tr>
              <a:tr h="209521">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r" fontAlgn="b"/>
                      <a:r>
                        <a:rPr lang="en-US" sz="1100" b="1" i="0" u="none" strike="noStrike">
                          <a:solidFill>
                            <a:srgbClr val="000000"/>
                          </a:solidFill>
                          <a:effectLst/>
                          <a:latin typeface="Calibri" panose="020F0502020204030204" pitchFamily="34" charset="0"/>
                        </a:rPr>
                        <a:t>Project Name:</a:t>
                      </a: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55" marR="9155" marT="915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Region/Agency: </a:t>
                      </a:r>
                    </a:p>
                  </a:txBody>
                  <a:tcPr marL="9155" marR="9155" marT="915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55" marR="9155" marT="915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1580990"/>
                  </a:ext>
                </a:extLst>
              </a:tr>
              <a:tr h="209521">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145925953"/>
                  </a:ext>
                </a:extLst>
              </a:tr>
              <a:tr h="209521">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Expense Review</a:t>
                      </a: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Exercise Review</a:t>
                      </a: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ctr" fontAlgn="b"/>
                      <a:endParaRPr lang="en-US" sz="1100" b="1"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extLst>
                  <a:ext uri="{0D108BD9-81ED-4DB2-BD59-A6C34878D82A}">
                    <a16:rowId xmlns:a16="http://schemas.microsoft.com/office/drawing/2014/main" val="2792465026"/>
                  </a:ext>
                </a:extLst>
              </a:tr>
              <a:tr h="209521">
                <a:tc>
                  <a:txBody>
                    <a:bodyPr/>
                    <a:lstStyle/>
                    <a:p>
                      <a:pPr algn="l" fontAlgn="b"/>
                      <a:r>
                        <a:rPr lang="en-US" sz="1100" b="0" i="0" u="none" strike="noStrike">
                          <a:solidFill>
                            <a:srgbClr val="000000"/>
                          </a:solidFill>
                          <a:effectLst/>
                          <a:latin typeface="Calibri" panose="020F0502020204030204" pitchFamily="34" charset="0"/>
                        </a:rPr>
                        <a:t> </a:t>
                      </a:r>
                    </a:p>
                  </a:txBody>
                  <a:tcPr marL="9155" marR="9155" marT="91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Item(s) are listed in the Project Workbook</a:t>
                      </a:r>
                    </a:p>
                  </a:txBody>
                  <a:tcPr marL="9155" marR="9155" marT="91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55" marR="9155" marT="91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Exercise has been pre-approved</a:t>
                      </a:r>
                    </a:p>
                  </a:txBody>
                  <a:tcPr marL="9155" marR="9155" marT="9155" marB="0" anchor="b">
                    <a:lnL w="6350" cap="flat" cmpd="sng" algn="ctr">
                      <a:solidFill>
                        <a:srgbClr val="000000"/>
                      </a:solidFill>
                      <a:prstDash val="solid"/>
                      <a:round/>
                      <a:headEnd type="none" w="med" len="med"/>
                      <a:tailEnd type="none" w="med" len="med"/>
                    </a:lnL>
                    <a:lnR>
                      <a:noFill/>
                    </a:lnR>
                    <a:lnT>
                      <a:noFill/>
                    </a:lnT>
                    <a:lnB>
                      <a:noFill/>
                    </a:lnB>
                  </a:tcPr>
                </a:tc>
                <a:tc rowSpan="2">
                  <a:txBody>
                    <a:bodyPr/>
                    <a:lstStyle/>
                    <a:p>
                      <a:pPr algn="r" fontAlgn="b"/>
                      <a:r>
                        <a:rPr lang="en-US" sz="1100" b="1" i="0" u="none" strike="noStrike">
                          <a:solidFill>
                            <a:srgbClr val="000000"/>
                          </a:solidFill>
                          <a:effectLst/>
                          <a:latin typeface="Calibri" panose="020F0502020204030204" pitchFamily="34" charset="0"/>
                        </a:rPr>
                        <a:t>Reimbursement Amount: </a:t>
                      </a: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extLst>
                  <a:ext uri="{0D108BD9-81ED-4DB2-BD59-A6C34878D82A}">
                    <a16:rowId xmlns:a16="http://schemas.microsoft.com/office/drawing/2014/main" val="1710229702"/>
                  </a:ext>
                </a:extLst>
              </a:tr>
              <a:tr h="209521">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vMerge="1">
                  <a:txBody>
                    <a:bodyPr/>
                    <a:lstStyle/>
                    <a:p>
                      <a:endParaRPr lang="en-US"/>
                    </a:p>
                  </a:txBody>
                  <a:tcPr/>
                </a:tc>
                <a:tc>
                  <a:txBody>
                    <a:bodyPr/>
                    <a:lstStyle/>
                    <a:p>
                      <a:pPr algn="l" fontAlgn="b"/>
                      <a:r>
                        <a:rPr lang="en-US" sz="1100" b="0" i="0" u="none" strike="noStrike">
                          <a:solidFill>
                            <a:srgbClr val="000000"/>
                          </a:solidFill>
                          <a:effectLst/>
                          <a:latin typeface="Calibri" panose="020F0502020204030204" pitchFamily="34" charset="0"/>
                        </a:rPr>
                        <a:t>$</a:t>
                      </a:r>
                    </a:p>
                  </a:txBody>
                  <a:tcPr marL="9155" marR="9155" marT="915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16720508"/>
                  </a:ext>
                </a:extLst>
              </a:tr>
              <a:tr h="209521">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panose="020F0502020204030204" pitchFamily="34" charset="0"/>
                        </a:rPr>
                        <a:t>Expense Type(s)</a:t>
                      </a:r>
                    </a:p>
                  </a:txBody>
                  <a:tcPr marL="9155" marR="9155" marT="915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55" marR="9155" marT="91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Participant List has been provided</a:t>
                      </a:r>
                    </a:p>
                  </a:txBody>
                  <a:tcPr marL="9155" marR="9155" marT="915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r" fontAlgn="b"/>
                      <a:endParaRPr lang="en-US" sz="1100" b="1"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203511085"/>
                  </a:ext>
                </a:extLst>
              </a:tr>
              <a:tr h="209521">
                <a:tc>
                  <a:txBody>
                    <a:bodyPr/>
                    <a:lstStyle/>
                    <a:p>
                      <a:pPr algn="l" fontAlgn="b"/>
                      <a:r>
                        <a:rPr lang="en-US" sz="1100" b="0" i="0" u="none" strike="noStrike">
                          <a:solidFill>
                            <a:srgbClr val="000000"/>
                          </a:solidFill>
                          <a:effectLst/>
                          <a:latin typeface="Calibri" panose="020F0502020204030204" pitchFamily="34" charset="0"/>
                        </a:rPr>
                        <a:t> </a:t>
                      </a:r>
                    </a:p>
                  </a:txBody>
                  <a:tcPr marL="9155" marR="9155" marT="91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Contractor</a:t>
                      </a:r>
                    </a:p>
                  </a:txBody>
                  <a:tcPr marL="9155" marR="9155" marT="915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r" fontAlgn="b"/>
                      <a:r>
                        <a:rPr lang="en-US" sz="1100" b="1" i="0" u="none" strike="noStrike">
                          <a:solidFill>
                            <a:srgbClr val="000000"/>
                          </a:solidFill>
                          <a:effectLst/>
                          <a:latin typeface="Calibri" panose="020F0502020204030204" pitchFamily="34" charset="0"/>
                        </a:rPr>
                        <a:t>Voucher Number</a:t>
                      </a:r>
                    </a:p>
                  </a:txBody>
                  <a:tcPr marL="9155" marR="9155" marT="915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55" marR="9155" marT="915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59474264"/>
                  </a:ext>
                </a:extLst>
              </a:tr>
              <a:tr h="209521">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55" marR="9155" marT="91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Exercise materials have been provided</a:t>
                      </a:r>
                    </a:p>
                  </a:txBody>
                  <a:tcPr marL="9155" marR="9155" marT="915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689127935"/>
                  </a:ext>
                </a:extLst>
              </a:tr>
              <a:tr h="209521">
                <a:tc>
                  <a:txBody>
                    <a:bodyPr/>
                    <a:lstStyle/>
                    <a:p>
                      <a:pPr algn="l" fontAlgn="b"/>
                      <a:r>
                        <a:rPr lang="en-US" sz="1100" b="0" i="0" u="none" strike="noStrike">
                          <a:solidFill>
                            <a:srgbClr val="000000"/>
                          </a:solidFill>
                          <a:effectLst/>
                          <a:latin typeface="Calibri" panose="020F0502020204030204" pitchFamily="34" charset="0"/>
                        </a:rPr>
                        <a:t> </a:t>
                      </a:r>
                    </a:p>
                  </a:txBody>
                  <a:tcPr marL="9155" marR="9155" marT="91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Attendee Reimbursement</a:t>
                      </a:r>
                    </a:p>
                  </a:txBody>
                  <a:tcPr marL="9155" marR="9155" marT="915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155" marR="9155" marT="915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r" fontAlgn="b"/>
                      <a:r>
                        <a:rPr lang="en-US" sz="1100" b="1" i="0" u="none" strike="noStrike">
                          <a:solidFill>
                            <a:srgbClr val="000000"/>
                          </a:solidFill>
                          <a:effectLst/>
                          <a:latin typeface="Calibri" panose="020F0502020204030204" pitchFamily="34" charset="0"/>
                        </a:rPr>
                        <a:t>Voucher Date</a:t>
                      </a:r>
                    </a:p>
                  </a:txBody>
                  <a:tcPr marL="9155" marR="9155" marT="915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55" marR="9155" marT="915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4770425"/>
                  </a:ext>
                </a:extLst>
              </a:tr>
              <a:tr h="209521">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effectLst/>
                          <a:latin typeface="Calibri" panose="020F0502020204030204" pitchFamily="34" charset="0"/>
                        </a:rPr>
                        <a:t>(Milege, Per Diem, Lodging)</a:t>
                      </a:r>
                    </a:p>
                  </a:txBody>
                  <a:tcPr marL="9155" marR="9155" marT="9155"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55" marR="9155" marT="91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If food provided - pre-approval received</a:t>
                      </a:r>
                    </a:p>
                  </a:txBody>
                  <a:tcPr marL="9155" marR="9155" marT="915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810664949"/>
                  </a:ext>
                </a:extLst>
              </a:tr>
              <a:tr h="209521">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r" fontAlgn="b"/>
                      <a:r>
                        <a:rPr lang="en-US" sz="1100" b="1" i="0" u="none" strike="noStrike">
                          <a:solidFill>
                            <a:srgbClr val="000000"/>
                          </a:solidFill>
                          <a:effectLst/>
                          <a:latin typeface="Calibri" panose="020F0502020204030204" pitchFamily="34" charset="0"/>
                        </a:rPr>
                        <a:t>Vendor Check Date</a:t>
                      </a:r>
                    </a:p>
                  </a:txBody>
                  <a:tcPr marL="9155" marR="9155" marT="915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55" marR="9155" marT="915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41513103"/>
                  </a:ext>
                </a:extLst>
              </a:tr>
              <a:tr h="209521">
                <a:tc>
                  <a:txBody>
                    <a:bodyPr/>
                    <a:lstStyle/>
                    <a:p>
                      <a:pPr algn="l" fontAlgn="b"/>
                      <a:r>
                        <a:rPr lang="en-US" sz="1100" b="0" i="0" u="none" strike="noStrike">
                          <a:solidFill>
                            <a:srgbClr val="000000"/>
                          </a:solidFill>
                          <a:effectLst/>
                          <a:latin typeface="Calibri" panose="020F0502020204030204" pitchFamily="34" charset="0"/>
                        </a:rPr>
                        <a:t> </a:t>
                      </a:r>
                    </a:p>
                  </a:txBody>
                  <a:tcPr marL="9155" marR="9155" marT="91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Lodging / Direct Bill (Group)</a:t>
                      </a:r>
                    </a:p>
                  </a:txBody>
                  <a:tcPr marL="9155" marR="9155" marT="91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155" marR="9155" marT="91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If not received AAR / IP discussion with </a:t>
                      </a:r>
                    </a:p>
                  </a:txBody>
                  <a:tcPr marL="9155" marR="9155" marT="915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877511099"/>
                  </a:ext>
                </a:extLst>
              </a:tr>
              <a:tr h="209521">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a:solidFill>
                            <a:srgbClr val="000000"/>
                          </a:solidFill>
                          <a:effectLst/>
                          <a:latin typeface="Calibri" panose="020F0502020204030204" pitchFamily="34" charset="0"/>
                        </a:rPr>
                        <a:t>Project Manager has occurred</a:t>
                      </a: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extLst>
                  <a:ext uri="{0D108BD9-81ED-4DB2-BD59-A6C34878D82A}">
                    <a16:rowId xmlns:a16="http://schemas.microsoft.com/office/drawing/2014/main" val="690857316"/>
                  </a:ext>
                </a:extLst>
              </a:tr>
              <a:tr h="209521">
                <a:tc>
                  <a:txBody>
                    <a:bodyPr/>
                    <a:lstStyle/>
                    <a:p>
                      <a:pPr algn="l" fontAlgn="b"/>
                      <a:r>
                        <a:rPr lang="en-US" sz="1100" b="0" i="0" u="none" strike="noStrike">
                          <a:solidFill>
                            <a:srgbClr val="000000"/>
                          </a:solidFill>
                          <a:effectLst/>
                          <a:latin typeface="Calibri" panose="020F0502020204030204" pitchFamily="34" charset="0"/>
                        </a:rPr>
                        <a:t> </a:t>
                      </a:r>
                    </a:p>
                  </a:txBody>
                  <a:tcPr marL="9155" marR="9155" marT="91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Food / Meal Reimbursment</a:t>
                      </a:r>
                    </a:p>
                  </a:txBody>
                  <a:tcPr marL="9155" marR="9155" marT="915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extLst>
                  <a:ext uri="{0D108BD9-81ED-4DB2-BD59-A6C34878D82A}">
                    <a16:rowId xmlns:a16="http://schemas.microsoft.com/office/drawing/2014/main" val="719600676"/>
                  </a:ext>
                </a:extLst>
              </a:tr>
              <a:tr h="209521">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extLst>
                  <a:ext uri="{0D108BD9-81ED-4DB2-BD59-A6C34878D82A}">
                    <a16:rowId xmlns:a16="http://schemas.microsoft.com/office/drawing/2014/main" val="3337014634"/>
                  </a:ext>
                </a:extLst>
              </a:tr>
              <a:tr h="209521">
                <a:tc>
                  <a:txBody>
                    <a:bodyPr/>
                    <a:lstStyle/>
                    <a:p>
                      <a:pPr algn="l" fontAlgn="b"/>
                      <a:r>
                        <a:rPr lang="en-US" sz="1100" b="0" i="0" u="none" strike="noStrike">
                          <a:solidFill>
                            <a:srgbClr val="000000"/>
                          </a:solidFill>
                          <a:effectLst/>
                          <a:latin typeface="Calibri" panose="020F0502020204030204" pitchFamily="34" charset="0"/>
                        </a:rPr>
                        <a:t> </a:t>
                      </a:r>
                    </a:p>
                  </a:txBody>
                  <a:tcPr marL="9155" marR="9155" marT="91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Backfill/Overtime</a:t>
                      </a:r>
                    </a:p>
                  </a:txBody>
                  <a:tcPr marL="9155" marR="9155" marT="915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extLst>
                  <a:ext uri="{0D108BD9-81ED-4DB2-BD59-A6C34878D82A}">
                    <a16:rowId xmlns:a16="http://schemas.microsoft.com/office/drawing/2014/main" val="546486341"/>
                  </a:ext>
                </a:extLst>
              </a:tr>
              <a:tr h="209521">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extLst>
                  <a:ext uri="{0D108BD9-81ED-4DB2-BD59-A6C34878D82A}">
                    <a16:rowId xmlns:a16="http://schemas.microsoft.com/office/drawing/2014/main" val="1088769506"/>
                  </a:ext>
                </a:extLst>
              </a:tr>
              <a:tr h="209521">
                <a:tc>
                  <a:txBody>
                    <a:bodyPr/>
                    <a:lstStyle/>
                    <a:p>
                      <a:pPr algn="l" fontAlgn="b"/>
                      <a:r>
                        <a:rPr lang="en-US" sz="1100" b="0" i="0" u="none" strike="noStrike">
                          <a:solidFill>
                            <a:srgbClr val="000000"/>
                          </a:solidFill>
                          <a:effectLst/>
                          <a:latin typeface="Calibri" panose="020F0502020204030204" pitchFamily="34" charset="0"/>
                        </a:rPr>
                        <a:t> </a:t>
                      </a:r>
                    </a:p>
                  </a:txBody>
                  <a:tcPr marL="9155" marR="9155" marT="91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Additional Exercise Expenses</a:t>
                      </a:r>
                    </a:p>
                  </a:txBody>
                  <a:tcPr marL="9155" marR="9155" marT="915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extLst>
                  <a:ext uri="{0D108BD9-81ED-4DB2-BD59-A6C34878D82A}">
                    <a16:rowId xmlns:a16="http://schemas.microsoft.com/office/drawing/2014/main" val="2131763519"/>
                  </a:ext>
                </a:extLst>
              </a:tr>
              <a:tr h="209521">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extLst>
                  <a:ext uri="{0D108BD9-81ED-4DB2-BD59-A6C34878D82A}">
                    <a16:rowId xmlns:a16="http://schemas.microsoft.com/office/drawing/2014/main" val="3402629741"/>
                  </a:ext>
                </a:extLst>
              </a:tr>
              <a:tr h="209521">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extLst>
                  <a:ext uri="{0D108BD9-81ED-4DB2-BD59-A6C34878D82A}">
                    <a16:rowId xmlns:a16="http://schemas.microsoft.com/office/drawing/2014/main" val="2151468961"/>
                  </a:ext>
                </a:extLst>
              </a:tr>
              <a:tr h="209521">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extLst>
                  <a:ext uri="{0D108BD9-81ED-4DB2-BD59-A6C34878D82A}">
                    <a16:rowId xmlns:a16="http://schemas.microsoft.com/office/drawing/2014/main" val="2138387097"/>
                  </a:ext>
                </a:extLst>
              </a:tr>
              <a:tr h="209521">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extLst>
                  <a:ext uri="{0D108BD9-81ED-4DB2-BD59-A6C34878D82A}">
                    <a16:rowId xmlns:a16="http://schemas.microsoft.com/office/drawing/2014/main" val="3871186527"/>
                  </a:ext>
                </a:extLst>
              </a:tr>
              <a:tr h="209521">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Reviewer:</a:t>
                      </a:r>
                    </a:p>
                  </a:txBody>
                  <a:tcPr marL="9155" marR="9155" marT="915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Reviewer:</a:t>
                      </a:r>
                    </a:p>
                  </a:txBody>
                  <a:tcPr marL="9155" marR="9155" marT="915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extLst>
                  <a:ext uri="{0D108BD9-81ED-4DB2-BD59-A6C34878D82A}">
                    <a16:rowId xmlns:a16="http://schemas.microsoft.com/office/drawing/2014/main" val="2935106935"/>
                  </a:ext>
                </a:extLst>
              </a:tr>
              <a:tr h="209521">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Date:</a:t>
                      </a:r>
                    </a:p>
                  </a:txBody>
                  <a:tcPr marL="9155" marR="9155" marT="915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Date:</a:t>
                      </a:r>
                    </a:p>
                  </a:txBody>
                  <a:tcPr marL="9155" marR="9155" marT="915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155" marR="9155" marT="915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155" marR="9155" marT="9155" marB="0" anchor="b">
                    <a:lnL>
                      <a:noFill/>
                    </a:lnL>
                    <a:lnR>
                      <a:noFill/>
                    </a:lnR>
                    <a:lnT>
                      <a:noFill/>
                    </a:lnT>
                    <a:lnB>
                      <a:noFill/>
                    </a:lnB>
                  </a:tcPr>
                </a:tc>
                <a:extLst>
                  <a:ext uri="{0D108BD9-81ED-4DB2-BD59-A6C34878D82A}">
                    <a16:rowId xmlns:a16="http://schemas.microsoft.com/office/drawing/2014/main" val="682640991"/>
                  </a:ext>
                </a:extLst>
              </a:tr>
            </a:tbl>
          </a:graphicData>
        </a:graphic>
      </p:graphicFrame>
    </p:spTree>
    <p:extLst>
      <p:ext uri="{BB962C8B-B14F-4D97-AF65-F5344CB8AC3E}">
        <p14:creationId xmlns:p14="http://schemas.microsoft.com/office/powerpoint/2010/main" val="190257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9391"/>
            <a:ext cx="11963400" cy="829734"/>
          </a:xfrm>
        </p:spPr>
        <p:txBody>
          <a:bodyPr>
            <a:noAutofit/>
          </a:bodyPr>
          <a:lstStyle/>
          <a:p>
            <a:r>
              <a:rPr lang="en-US" dirty="0"/>
              <a:t>Reimbursement Request / Cover Sheet</a:t>
            </a:r>
          </a:p>
        </p:txBody>
      </p:sp>
      <p:graphicFrame>
        <p:nvGraphicFramePr>
          <p:cNvPr id="3" name="Object 2">
            <a:extLst>
              <a:ext uri="{FF2B5EF4-FFF2-40B4-BE49-F238E27FC236}">
                <a16:creationId xmlns:a16="http://schemas.microsoft.com/office/drawing/2014/main" id="{498CFF42-100E-177A-E712-D7569663774F}"/>
              </a:ext>
            </a:extLst>
          </p:cNvPr>
          <p:cNvGraphicFramePr>
            <a:graphicFrameLocks noChangeAspect="1"/>
          </p:cNvGraphicFramePr>
          <p:nvPr>
            <p:extLst>
              <p:ext uri="{D42A27DB-BD31-4B8C-83A1-F6EECF244321}">
                <p14:modId xmlns:p14="http://schemas.microsoft.com/office/powerpoint/2010/main" val="3875114367"/>
              </p:ext>
            </p:extLst>
          </p:nvPr>
        </p:nvGraphicFramePr>
        <p:xfrm>
          <a:off x="91440" y="987552"/>
          <a:ext cx="5522976" cy="5801056"/>
        </p:xfrm>
        <a:graphic>
          <a:graphicData uri="http://schemas.openxmlformats.org/presentationml/2006/ole">
            <mc:AlternateContent xmlns:mc="http://schemas.openxmlformats.org/markup-compatibility/2006">
              <mc:Choice xmlns:v="urn:schemas-microsoft-com:vml" Requires="v">
                <p:oleObj name="Worksheet" r:id="rId3" imgW="5495770" imgH="8629611" progId="Excel.Sheet.12">
                  <p:embed/>
                </p:oleObj>
              </mc:Choice>
              <mc:Fallback>
                <p:oleObj name="Worksheet" r:id="rId3" imgW="5495770" imgH="8629611" progId="Excel.Sheet.12">
                  <p:embed/>
                  <p:pic>
                    <p:nvPicPr>
                      <p:cNvPr id="0" name=""/>
                      <p:cNvPicPr/>
                      <p:nvPr/>
                    </p:nvPicPr>
                    <p:blipFill>
                      <a:blip r:embed="rId4"/>
                      <a:stretch>
                        <a:fillRect/>
                      </a:stretch>
                    </p:blipFill>
                    <p:spPr>
                      <a:xfrm>
                        <a:off x="91440" y="987552"/>
                        <a:ext cx="5522976" cy="5801056"/>
                      </a:xfrm>
                      <a:prstGeom prst="rect">
                        <a:avLst/>
                      </a:prstGeom>
                    </p:spPr>
                  </p:pic>
                </p:oleObj>
              </mc:Fallback>
            </mc:AlternateContent>
          </a:graphicData>
        </a:graphic>
      </p:graphicFrame>
      <p:graphicFrame>
        <p:nvGraphicFramePr>
          <p:cNvPr id="4" name="Object 3">
            <a:extLst>
              <a:ext uri="{FF2B5EF4-FFF2-40B4-BE49-F238E27FC236}">
                <a16:creationId xmlns:a16="http://schemas.microsoft.com/office/drawing/2014/main" id="{061E8AAF-935F-599C-0159-35E391493C22}"/>
              </a:ext>
            </a:extLst>
          </p:cNvPr>
          <p:cNvGraphicFramePr>
            <a:graphicFrameLocks noChangeAspect="1"/>
          </p:cNvGraphicFramePr>
          <p:nvPr>
            <p:extLst>
              <p:ext uri="{D42A27DB-BD31-4B8C-83A1-F6EECF244321}">
                <p14:modId xmlns:p14="http://schemas.microsoft.com/office/powerpoint/2010/main" val="3532188196"/>
              </p:ext>
            </p:extLst>
          </p:nvPr>
        </p:nvGraphicFramePr>
        <p:xfrm>
          <a:off x="6163056" y="987552"/>
          <a:ext cx="5937504" cy="5801056"/>
        </p:xfrm>
        <a:graphic>
          <a:graphicData uri="http://schemas.openxmlformats.org/presentationml/2006/ole">
            <mc:AlternateContent xmlns:mc="http://schemas.openxmlformats.org/markup-compatibility/2006">
              <mc:Choice xmlns:v="urn:schemas-microsoft-com:vml" Requires="v">
                <p:oleObj name="Worksheet" r:id="rId5" imgW="5467314" imgH="8543771" progId="Excel.Sheet.12">
                  <p:embed/>
                </p:oleObj>
              </mc:Choice>
              <mc:Fallback>
                <p:oleObj name="Worksheet" r:id="rId5" imgW="5467314" imgH="8543771" progId="Excel.Sheet.12">
                  <p:embed/>
                  <p:pic>
                    <p:nvPicPr>
                      <p:cNvPr id="0" name=""/>
                      <p:cNvPicPr/>
                      <p:nvPr/>
                    </p:nvPicPr>
                    <p:blipFill>
                      <a:blip r:embed="rId6"/>
                      <a:stretch>
                        <a:fillRect/>
                      </a:stretch>
                    </p:blipFill>
                    <p:spPr>
                      <a:xfrm>
                        <a:off x="6163056" y="987552"/>
                        <a:ext cx="5937504" cy="5801056"/>
                      </a:xfrm>
                      <a:prstGeom prst="rect">
                        <a:avLst/>
                      </a:prstGeom>
                    </p:spPr>
                  </p:pic>
                </p:oleObj>
              </mc:Fallback>
            </mc:AlternateContent>
          </a:graphicData>
        </a:graphic>
      </p:graphicFrame>
    </p:spTree>
    <p:extLst>
      <p:ext uri="{BB962C8B-B14F-4D97-AF65-F5344CB8AC3E}">
        <p14:creationId xmlns:p14="http://schemas.microsoft.com/office/powerpoint/2010/main" val="4235268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9391"/>
            <a:ext cx="11963400" cy="829734"/>
          </a:xfrm>
        </p:spPr>
        <p:txBody>
          <a:bodyPr>
            <a:noAutofit/>
          </a:bodyPr>
          <a:lstStyle/>
          <a:p>
            <a:r>
              <a:rPr lang="en-US" dirty="0"/>
              <a:t>Reimbursement Process</a:t>
            </a:r>
          </a:p>
        </p:txBody>
      </p:sp>
      <p:sp>
        <p:nvSpPr>
          <p:cNvPr id="4" name="TextBox 3">
            <a:extLst>
              <a:ext uri="{FF2B5EF4-FFF2-40B4-BE49-F238E27FC236}">
                <a16:creationId xmlns:a16="http://schemas.microsoft.com/office/drawing/2014/main" id="{8AD2C45A-ED38-4B59-9558-4F5D352990EA}"/>
              </a:ext>
            </a:extLst>
          </p:cNvPr>
          <p:cNvSpPr txBox="1"/>
          <p:nvPr/>
        </p:nvSpPr>
        <p:spPr>
          <a:xfrm>
            <a:off x="374469" y="1358537"/>
            <a:ext cx="11443062" cy="5078313"/>
          </a:xfrm>
          <a:prstGeom prst="rect">
            <a:avLst/>
          </a:prstGeom>
          <a:noFill/>
        </p:spPr>
        <p:txBody>
          <a:bodyPr wrap="square" rtlCol="0">
            <a:spAutoFit/>
          </a:bodyPr>
          <a:lstStyle/>
          <a:p>
            <a:r>
              <a:rPr lang="en-US" dirty="0"/>
              <a:t>To encourage a consistent, fixed, and timely approach to processing reimbursement requests from sub-recipients, KHP HSO and Accounting staff will process reimbursement requests as soon as possible after receipt.  </a:t>
            </a:r>
          </a:p>
          <a:p>
            <a:endParaRPr lang="en-US" dirty="0"/>
          </a:p>
          <a:p>
            <a:r>
              <a:rPr lang="en-US" dirty="0"/>
              <a:t>KHP Accounting intends to conduct a drawdown weekly with exception of holidays. If there is a holiday or other reason KHP Accounting cannot complete a drawdown they may alter the drawdown date or hold until the next week. Reimbursement requests submitted by Tuesday mornings should make the drawdown Wednesday.  </a:t>
            </a:r>
          </a:p>
          <a:p>
            <a:endParaRPr lang="en-US" dirty="0"/>
          </a:p>
          <a:p>
            <a:r>
              <a:rPr lang="en-US" dirty="0"/>
              <a:t>While KHP HSO will try to ensure all reimbursements received during the week will be in the drawdown, those received later in the week may be delayed until the next drawdown.</a:t>
            </a:r>
          </a:p>
          <a:p>
            <a:endParaRPr lang="en-US" dirty="0"/>
          </a:p>
          <a:p>
            <a:r>
              <a:rPr lang="en-US" dirty="0"/>
              <a:t>Sub-recipients should submit reimbursement requests as they incur. However, at a minimum, reimbursement requests will be submitted on at least a </a:t>
            </a:r>
            <a:r>
              <a:rPr lang="en-US" i="1" dirty="0"/>
              <a:t>monthly</a:t>
            </a:r>
            <a:r>
              <a:rPr lang="en-US" dirty="0"/>
              <a:t> basis to ensure better processing of requests.</a:t>
            </a:r>
          </a:p>
          <a:p>
            <a:endParaRPr lang="en-US" dirty="0"/>
          </a:p>
          <a:p>
            <a:r>
              <a:rPr lang="en-US" dirty="0"/>
              <a:t>Reimbursement requests are usually submitted electronically and readable with signatures being present. </a:t>
            </a:r>
          </a:p>
          <a:p>
            <a:endParaRPr lang="en-US" dirty="0"/>
          </a:p>
          <a:p>
            <a:r>
              <a:rPr lang="en-US" dirty="0"/>
              <a:t>Reference: 2 CFR 200.305 Payment</a:t>
            </a:r>
          </a:p>
        </p:txBody>
      </p:sp>
    </p:spTree>
    <p:extLst>
      <p:ext uri="{BB962C8B-B14F-4D97-AF65-F5344CB8AC3E}">
        <p14:creationId xmlns:p14="http://schemas.microsoft.com/office/powerpoint/2010/main" val="39208794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9391"/>
            <a:ext cx="11963400" cy="829734"/>
          </a:xfrm>
        </p:spPr>
        <p:txBody>
          <a:bodyPr>
            <a:noAutofit/>
          </a:bodyPr>
          <a:lstStyle/>
          <a:p>
            <a:br>
              <a:rPr lang="en-US" b="1" u="sng" cap="small" dirty="0"/>
            </a:br>
            <a:r>
              <a:rPr lang="en-US" b="1" cap="small" dirty="0"/>
              <a:t>Submittal of Reimbursement Request</a:t>
            </a:r>
            <a:br>
              <a:rPr lang="en-US" sz="2000" dirty="0"/>
            </a:br>
            <a:endParaRPr lang="en-US" dirty="0"/>
          </a:p>
        </p:txBody>
      </p:sp>
      <p:sp>
        <p:nvSpPr>
          <p:cNvPr id="4" name="TextBox 3">
            <a:extLst>
              <a:ext uri="{FF2B5EF4-FFF2-40B4-BE49-F238E27FC236}">
                <a16:creationId xmlns:a16="http://schemas.microsoft.com/office/drawing/2014/main" id="{8AD2C45A-ED38-4B59-9558-4F5D352990EA}"/>
              </a:ext>
            </a:extLst>
          </p:cNvPr>
          <p:cNvSpPr txBox="1"/>
          <p:nvPr/>
        </p:nvSpPr>
        <p:spPr>
          <a:xfrm>
            <a:off x="374469" y="1358537"/>
            <a:ext cx="11443062" cy="5447645"/>
          </a:xfrm>
          <a:prstGeom prst="rect">
            <a:avLst/>
          </a:prstGeom>
          <a:noFill/>
        </p:spPr>
        <p:txBody>
          <a:bodyPr wrap="square" rtlCol="0">
            <a:spAutoFit/>
          </a:bodyPr>
          <a:lstStyle/>
          <a:p>
            <a:r>
              <a:rPr lang="en-US" dirty="0"/>
              <a:t>Electronic reimbursement requests will be sent to the grant manager(s) attention. Lt. Edna Murphy at </a:t>
            </a:r>
            <a:r>
              <a:rPr lang="en-US" dirty="0">
                <a:solidFill>
                  <a:srgbClr val="0070C0"/>
                </a:solidFill>
                <a:hlinkClick r:id="rId3">
                  <a:extLst>
                    <a:ext uri="{A12FA001-AC4F-418D-AE19-62706E023703}">
                      <ahyp:hlinkClr xmlns:ahyp="http://schemas.microsoft.com/office/drawing/2018/hyperlinkcolor" val="tx"/>
                    </a:ext>
                  </a:extLst>
                </a:hlinkClick>
              </a:rPr>
              <a:t>NSGP.KHP@KS.GOV</a:t>
            </a:r>
            <a:r>
              <a:rPr lang="en-US" dirty="0">
                <a:solidFill>
                  <a:srgbClr val="0070C0"/>
                </a:solidFill>
              </a:rPr>
              <a:t> </a:t>
            </a:r>
            <a:r>
              <a:rPr lang="en-US" dirty="0"/>
              <a:t>and carbon copy KHP Homeland </a:t>
            </a:r>
            <a:r>
              <a:rPr lang="en-US" dirty="0">
                <a:solidFill>
                  <a:srgbClr val="0070C0"/>
                </a:solidFill>
                <a:hlinkClick r:id="rId4">
                  <a:extLst>
                    <a:ext uri="{A12FA001-AC4F-418D-AE19-62706E023703}">
                      <ahyp:hlinkClr xmlns:ahyp="http://schemas.microsoft.com/office/drawing/2018/hyperlinkcolor" val="tx"/>
                    </a:ext>
                  </a:extLst>
                </a:hlinkClick>
              </a:rPr>
              <a:t>KHP.Homeland@KS.GOV</a:t>
            </a:r>
            <a:r>
              <a:rPr lang="en-US" dirty="0">
                <a:solidFill>
                  <a:srgbClr val="0070C0"/>
                </a:solidFill>
              </a:rPr>
              <a:t> </a:t>
            </a:r>
            <a:r>
              <a:rPr lang="en-US" dirty="0"/>
              <a:t>. </a:t>
            </a:r>
          </a:p>
          <a:p>
            <a:endParaRPr lang="en-US" sz="1200" dirty="0"/>
          </a:p>
          <a:p>
            <a:r>
              <a:rPr lang="en-US" dirty="0"/>
              <a:t>The reimbursement request cover sheet must be accompanied by the following:</a:t>
            </a:r>
          </a:p>
          <a:p>
            <a:endParaRPr lang="en-US" sz="1200" dirty="0"/>
          </a:p>
          <a:p>
            <a:pPr marL="285750" lvl="0" indent="-285750">
              <a:buFont typeface="Arial" panose="020B0604020202020204" pitchFamily="34" charset="0"/>
              <a:buChar char="•"/>
            </a:pPr>
            <a:r>
              <a:rPr lang="en-US" dirty="0"/>
              <a:t>Completed Kansas Homeland Security Grant Program Reimbursement Request / Request for Funds coversheet with attached itemized invoice(s)</a:t>
            </a:r>
          </a:p>
          <a:p>
            <a:pPr lvl="0"/>
            <a:endParaRPr lang="en-US" sz="1200" dirty="0"/>
          </a:p>
          <a:p>
            <a:pPr marL="285750" lvl="0" indent="-285750">
              <a:buFont typeface="Arial" panose="020B0604020202020204" pitchFamily="34" charset="0"/>
              <a:buChar char="•"/>
            </a:pPr>
            <a:r>
              <a:rPr lang="en-US" dirty="0"/>
              <a:t>Supporting Source documentation related to reimbursement requests based on activity (Equipment, Exercises, Planning, Salary or Training) </a:t>
            </a:r>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dirty="0"/>
              <a:t>Source documentation requirements for the appropriate reimbursement should include: </a:t>
            </a:r>
          </a:p>
          <a:p>
            <a:pPr lvl="0"/>
            <a:endParaRPr lang="en-US" sz="1200" dirty="0"/>
          </a:p>
          <a:p>
            <a:pPr lvl="1"/>
            <a:r>
              <a:rPr lang="en-US" dirty="0"/>
              <a:t>Time and attendance records			Payroll registers</a:t>
            </a:r>
            <a:endParaRPr lang="en-US" sz="1200" dirty="0"/>
          </a:p>
          <a:p>
            <a:pPr lvl="1"/>
            <a:r>
              <a:rPr lang="en-US" dirty="0"/>
              <a:t>Fringe benefit rate				Receipts</a:t>
            </a:r>
            <a:endParaRPr lang="en-US" sz="1200" dirty="0"/>
          </a:p>
          <a:p>
            <a:pPr lvl="1"/>
            <a:r>
              <a:rPr lang="en-US" dirty="0"/>
              <a:t>Invoices and purchase orders			Quote(s) or bid process documentation</a:t>
            </a:r>
            <a:endParaRPr lang="en-US" sz="1200" dirty="0"/>
          </a:p>
          <a:p>
            <a:pPr lvl="1"/>
            <a:r>
              <a:rPr lang="en-US" dirty="0"/>
              <a:t>Executed contracts				Travel authorization forms / travel vouchers</a:t>
            </a:r>
            <a:endParaRPr lang="en-US" sz="1200" dirty="0"/>
          </a:p>
          <a:p>
            <a:pPr lvl="1"/>
            <a:r>
              <a:rPr lang="en-US" dirty="0"/>
              <a:t>Training / Exercise attendance records		Course materials</a:t>
            </a:r>
            <a:endParaRPr lang="en-US" sz="1200" dirty="0"/>
          </a:p>
          <a:p>
            <a:pPr lvl="1"/>
            <a:r>
              <a:rPr lang="en-US" dirty="0"/>
              <a:t>Meal sign-in sheets				Cancelled checks / Financial institution statements</a:t>
            </a:r>
            <a:endParaRPr lang="en-US" sz="1200" dirty="0"/>
          </a:p>
          <a:p>
            <a:pPr lvl="0"/>
            <a:endParaRPr lang="en-US" sz="1200" dirty="0"/>
          </a:p>
          <a:p>
            <a:r>
              <a:rPr lang="en-US" dirty="0"/>
              <a:t> </a:t>
            </a:r>
            <a:endParaRPr lang="en-US" sz="1200" dirty="0"/>
          </a:p>
        </p:txBody>
      </p:sp>
    </p:spTree>
    <p:extLst>
      <p:ext uri="{BB962C8B-B14F-4D97-AF65-F5344CB8AC3E}">
        <p14:creationId xmlns:p14="http://schemas.microsoft.com/office/powerpoint/2010/main" val="36007128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9391"/>
            <a:ext cx="11963400" cy="829734"/>
          </a:xfrm>
        </p:spPr>
        <p:txBody>
          <a:bodyPr>
            <a:noAutofit/>
          </a:bodyPr>
          <a:lstStyle/>
          <a:p>
            <a:br>
              <a:rPr lang="en-US" b="1" cap="small" dirty="0"/>
            </a:br>
            <a:r>
              <a:rPr lang="en-US" b="1" cap="small" dirty="0"/>
              <a:t>Quarterly Reporting – Example </a:t>
            </a:r>
            <a:br>
              <a:rPr lang="en-US" sz="2000" dirty="0"/>
            </a:br>
            <a:endParaRPr lang="en-US" dirty="0"/>
          </a:p>
        </p:txBody>
      </p:sp>
      <p:pic>
        <p:nvPicPr>
          <p:cNvPr id="3" name="Picture 2">
            <a:extLst>
              <a:ext uri="{FF2B5EF4-FFF2-40B4-BE49-F238E27FC236}">
                <a16:creationId xmlns:a16="http://schemas.microsoft.com/office/drawing/2014/main" id="{4F8D8531-83C7-F5AB-1C79-5418099F52CA}"/>
              </a:ext>
            </a:extLst>
          </p:cNvPr>
          <p:cNvPicPr>
            <a:picLocks noChangeAspect="1"/>
          </p:cNvPicPr>
          <p:nvPr/>
        </p:nvPicPr>
        <p:blipFill>
          <a:blip r:embed="rId3"/>
          <a:stretch>
            <a:fillRect/>
          </a:stretch>
        </p:blipFill>
        <p:spPr>
          <a:xfrm>
            <a:off x="2779776" y="1088137"/>
            <a:ext cx="6537960" cy="5614415"/>
          </a:xfrm>
          <a:prstGeom prst="rect">
            <a:avLst/>
          </a:prstGeom>
        </p:spPr>
      </p:pic>
    </p:spTree>
    <p:extLst>
      <p:ext uri="{BB962C8B-B14F-4D97-AF65-F5344CB8AC3E}">
        <p14:creationId xmlns:p14="http://schemas.microsoft.com/office/powerpoint/2010/main" val="35055945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9391"/>
            <a:ext cx="11963400" cy="829734"/>
          </a:xfrm>
        </p:spPr>
        <p:txBody>
          <a:bodyPr>
            <a:noAutofit/>
          </a:bodyPr>
          <a:lstStyle/>
          <a:p>
            <a:br>
              <a:rPr lang="en-US" b="1" cap="small" dirty="0"/>
            </a:br>
            <a:r>
              <a:rPr lang="en-US" b="1" cap="small" dirty="0"/>
              <a:t>Quarterly Reporting – Example Continued </a:t>
            </a:r>
            <a:br>
              <a:rPr lang="en-US" sz="2000" dirty="0"/>
            </a:br>
            <a:endParaRPr lang="en-US" dirty="0"/>
          </a:p>
        </p:txBody>
      </p:sp>
      <p:pic>
        <p:nvPicPr>
          <p:cNvPr id="4" name="Picture 3">
            <a:extLst>
              <a:ext uri="{FF2B5EF4-FFF2-40B4-BE49-F238E27FC236}">
                <a16:creationId xmlns:a16="http://schemas.microsoft.com/office/drawing/2014/main" id="{61EE7862-1FB3-46B5-32E1-982940F1305E}"/>
              </a:ext>
            </a:extLst>
          </p:cNvPr>
          <p:cNvPicPr>
            <a:picLocks noChangeAspect="1"/>
          </p:cNvPicPr>
          <p:nvPr/>
        </p:nvPicPr>
        <p:blipFill>
          <a:blip r:embed="rId3"/>
          <a:stretch>
            <a:fillRect/>
          </a:stretch>
        </p:blipFill>
        <p:spPr>
          <a:xfrm>
            <a:off x="2871216" y="1024129"/>
            <a:ext cx="5779008" cy="5687568"/>
          </a:xfrm>
          <a:prstGeom prst="rect">
            <a:avLst/>
          </a:prstGeom>
        </p:spPr>
      </p:pic>
    </p:spTree>
    <p:extLst>
      <p:ext uri="{BB962C8B-B14F-4D97-AF65-F5344CB8AC3E}">
        <p14:creationId xmlns:p14="http://schemas.microsoft.com/office/powerpoint/2010/main" val="5145832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9391"/>
            <a:ext cx="11963400" cy="829734"/>
          </a:xfrm>
        </p:spPr>
        <p:txBody>
          <a:bodyPr>
            <a:noAutofit/>
          </a:bodyPr>
          <a:lstStyle/>
          <a:p>
            <a:br>
              <a:rPr lang="en-US" b="1" cap="small" dirty="0"/>
            </a:br>
            <a:r>
              <a:rPr lang="en-US" b="1" cap="small" dirty="0"/>
              <a:t>End User Responsibilities </a:t>
            </a:r>
            <a:br>
              <a:rPr lang="en-US" sz="2000" dirty="0"/>
            </a:br>
            <a:endParaRPr lang="en-US" dirty="0"/>
          </a:p>
        </p:txBody>
      </p:sp>
      <p:sp>
        <p:nvSpPr>
          <p:cNvPr id="4" name="Rectangle 3">
            <a:extLst>
              <a:ext uri="{FF2B5EF4-FFF2-40B4-BE49-F238E27FC236}">
                <a16:creationId xmlns:a16="http://schemas.microsoft.com/office/drawing/2014/main" id="{1FF80344-F9FC-439E-A303-3AE79121A3A0}"/>
              </a:ext>
            </a:extLst>
          </p:cNvPr>
          <p:cNvSpPr/>
          <p:nvPr/>
        </p:nvSpPr>
        <p:spPr>
          <a:xfrm>
            <a:off x="527957" y="1690062"/>
            <a:ext cx="11364686" cy="4093428"/>
          </a:xfrm>
          <a:prstGeom prst="rect">
            <a:avLst/>
          </a:prstGeom>
        </p:spPr>
        <p:txBody>
          <a:bodyPr wrap="square">
            <a:spAutoFit/>
          </a:bodyPr>
          <a:lstStyle/>
          <a:p>
            <a:pPr marL="342900" marR="0" lvl="0" indent="-342900">
              <a:spcBef>
                <a:spcPts val="0"/>
              </a:spcBef>
              <a:spcAft>
                <a:spcPts val="0"/>
              </a:spcAft>
              <a:buFont typeface="Symbol" panose="05050102010706020507" pitchFamily="18" charset="2"/>
              <a:buChar char=""/>
            </a:pPr>
            <a:r>
              <a:rPr lang="en-US" sz="2000" dirty="0">
                <a:latin typeface="Calibri" panose="020F0502020204030204" pitchFamily="34" charset="0"/>
                <a:ea typeface="Times New Roman" panose="02020603050405020304" pitchFamily="18" charset="0"/>
                <a:cs typeface="Times New Roman" panose="02020603050405020304" pitchFamily="18" charset="0"/>
              </a:rPr>
              <a:t>An inventory is required to be maintained by the End User for the life of equipment and reconciled annually.  The SAA will work with the End User to reconcile annual inventory no later than </a:t>
            </a:r>
            <a:r>
              <a:rPr lang="en-US" sz="2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September 30</a:t>
            </a:r>
            <a:r>
              <a:rPr lang="en-US" sz="2000" b="1" baseline="30000"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th</a:t>
            </a:r>
            <a:r>
              <a:rPr lang="en-US" sz="2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Next Annual Inventory due September 30, 2025.</a:t>
            </a:r>
          </a:p>
          <a:p>
            <a:pPr marL="342900" marR="0" lvl="0" indent="-342900">
              <a:spcBef>
                <a:spcPts val="0"/>
              </a:spcBef>
              <a:spcAft>
                <a:spcPts val="0"/>
              </a:spcAft>
              <a:buFont typeface="Symbol" panose="05050102010706020507" pitchFamily="18" charset="2"/>
              <a:buChar char=""/>
            </a:pPr>
            <a:endParaRPr lang="en-US" sz="2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The SAA is required to conduct two on-sight visits to monitor equipment requirements.</a:t>
            </a:r>
          </a:p>
          <a:p>
            <a:pPr marL="342900" marR="0" lvl="0" indent="-342900">
              <a:spcBef>
                <a:spcPts val="0"/>
              </a:spcBef>
              <a:spcAft>
                <a:spcPts val="0"/>
              </a:spcAft>
              <a:buFont typeface="Symbol" panose="05050102010706020507" pitchFamily="18" charset="2"/>
              <a:buChar char=""/>
            </a:pPr>
            <a:endParaRPr lang="en-US" sz="2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000" b="1" dirty="0">
                <a:effectLst/>
                <a:latin typeface="Calibri" panose="020F0502020204030204" pitchFamily="34" charset="0"/>
                <a:ea typeface="Times New Roman" panose="02020603050405020304" pitchFamily="18" charset="0"/>
                <a:cs typeface="Times New Roman" panose="02020603050405020304" pitchFamily="18" charset="0"/>
              </a:rPr>
              <a:t>Equipment is to be maintained in good working order for the life of equipment.</a:t>
            </a:r>
          </a:p>
          <a:p>
            <a:pPr marR="0" lvl="0">
              <a:spcBef>
                <a:spcPts val="0"/>
              </a:spcBef>
              <a:spcAft>
                <a:spcPts val="0"/>
              </a:spcAft>
            </a:pP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000" b="1" dirty="0">
                <a:effectLst/>
                <a:latin typeface="Calibri" panose="020F0502020204030204" pitchFamily="34" charset="0"/>
                <a:ea typeface="Times New Roman" panose="02020603050405020304" pitchFamily="18" charset="0"/>
                <a:cs typeface="Times New Roman" panose="02020603050405020304" pitchFamily="18" charset="0"/>
              </a:rPr>
              <a:t>Training should be included in the cost of training, and we encoura</a:t>
            </a:r>
            <a:r>
              <a:rPr lang="en-US" sz="2000" b="1" dirty="0">
                <a:latin typeface="Calibri" panose="020F0502020204030204" pitchFamily="34" charset="0"/>
                <a:ea typeface="Times New Roman" panose="02020603050405020304" pitchFamily="18" charset="0"/>
                <a:cs typeface="Times New Roman" panose="02020603050405020304" pitchFamily="18" charset="0"/>
              </a:rPr>
              <a:t>ge cross-training.</a:t>
            </a:r>
          </a:p>
          <a:p>
            <a:pPr marL="342900" marR="0" lvl="0" indent="-342900">
              <a:spcBef>
                <a:spcPts val="0"/>
              </a:spcBef>
              <a:spcAft>
                <a:spcPts val="0"/>
              </a:spcAft>
              <a:buFont typeface="Symbol" panose="05050102010706020507" pitchFamily="18" charset="2"/>
              <a:buChar char=""/>
            </a:pPr>
            <a:endParaRPr lang="en-US" sz="2000" b="1" dirty="0">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000" b="1" dirty="0">
                <a:latin typeface="Calibri" panose="020F0502020204030204" pitchFamily="34" charset="0"/>
                <a:ea typeface="Times New Roman" panose="02020603050405020304" pitchFamily="18" charset="0"/>
                <a:cs typeface="Times New Roman" panose="02020603050405020304" pitchFamily="18" charset="0"/>
              </a:rPr>
              <a:t>Planning, Training, Exercise and Equipment should consider ADA compliance.</a:t>
            </a:r>
          </a:p>
          <a:p>
            <a:pPr marL="342900" marR="0" lvl="0" indent="-342900">
              <a:spcBef>
                <a:spcPts val="0"/>
              </a:spcBef>
              <a:spcAft>
                <a:spcPts val="0"/>
              </a:spcAft>
              <a:buFont typeface="Symbol" panose="05050102010706020507" pitchFamily="18" charset="2"/>
              <a:buChar char=""/>
            </a:pPr>
            <a:endParaRPr lang="en-US" sz="20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r>
              <a:rPr lang="en-US" sz="2000" b="1" dirty="0">
                <a:effectLst/>
                <a:latin typeface="Calibri" panose="020F0502020204030204" pitchFamily="34" charset="0"/>
                <a:ea typeface="Times New Roman" panose="02020603050405020304" pitchFamily="18" charset="0"/>
                <a:cs typeface="Times New Roman" panose="02020603050405020304" pitchFamily="18" charset="0"/>
              </a:rPr>
              <a:t>Obtain pre-approval for any reasonable modifications to the project.</a:t>
            </a:r>
          </a:p>
        </p:txBody>
      </p:sp>
    </p:spTree>
    <p:extLst>
      <p:ext uri="{BB962C8B-B14F-4D97-AF65-F5344CB8AC3E}">
        <p14:creationId xmlns:p14="http://schemas.microsoft.com/office/powerpoint/2010/main" val="3758463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9391"/>
            <a:ext cx="11963400" cy="829734"/>
          </a:xfrm>
        </p:spPr>
        <p:txBody>
          <a:bodyPr>
            <a:noAutofit/>
          </a:bodyPr>
          <a:lstStyle/>
          <a:p>
            <a:r>
              <a:rPr lang="en-US" sz="4000" dirty="0"/>
              <a:t>Congratulations on your award!</a:t>
            </a:r>
          </a:p>
        </p:txBody>
      </p:sp>
      <p:sp>
        <p:nvSpPr>
          <p:cNvPr id="3" name="Content Placeholder 2"/>
          <p:cNvSpPr>
            <a:spLocks noGrp="1"/>
          </p:cNvSpPr>
          <p:nvPr>
            <p:ph idx="1"/>
          </p:nvPr>
        </p:nvSpPr>
        <p:spPr>
          <a:xfrm>
            <a:off x="530578" y="1489565"/>
            <a:ext cx="11198577" cy="5129444"/>
          </a:xfrm>
        </p:spPr>
        <p:txBody>
          <a:bodyPr>
            <a:normAutofit fontScale="70000" lnSpcReduction="20000"/>
          </a:bodyPr>
          <a:lstStyle/>
          <a:p>
            <a:pPr marL="0" indent="0">
              <a:buNone/>
            </a:pPr>
            <a:r>
              <a:rPr lang="en-US" sz="3600" dirty="0"/>
              <a:t>You have been selected by the Department of Homeland Security (DHS) for funding.</a:t>
            </a:r>
          </a:p>
          <a:p>
            <a:pPr marL="0" indent="0">
              <a:buNone/>
            </a:pPr>
            <a:r>
              <a:rPr lang="en-US" sz="3600" dirty="0"/>
              <a:t>The performance period for </a:t>
            </a:r>
            <a:r>
              <a:rPr lang="en-US" sz="3600"/>
              <a:t>the FY24 NSGP NSS </a:t>
            </a:r>
            <a:r>
              <a:rPr lang="en-US" sz="3600" dirty="0"/>
              <a:t>Award is May 1, 2025, and ends April 30, 2028. </a:t>
            </a:r>
          </a:p>
          <a:p>
            <a:pPr marL="0" indent="0">
              <a:buNone/>
            </a:pPr>
            <a:endParaRPr lang="en-US" sz="3600" dirty="0"/>
          </a:p>
          <a:p>
            <a:pPr marL="0" indent="0">
              <a:buNone/>
            </a:pPr>
            <a:r>
              <a:rPr lang="en-US" sz="3600" dirty="0"/>
              <a:t>Your Agreement date begins May 1, 2025, and ends December 31, 2027, which will allow the SAA time for close-out activities.</a:t>
            </a:r>
          </a:p>
          <a:p>
            <a:r>
              <a:rPr lang="en-US" sz="3600" dirty="0"/>
              <a:t>Award Agreements were sent out on September 19, 2025. If you did not receive your award announcement from KHP please let us know.</a:t>
            </a:r>
          </a:p>
          <a:p>
            <a:r>
              <a:rPr lang="en-US" sz="3600" dirty="0"/>
              <a:t>The Award Agreements contain standard language required Federally to include mutual agreement, fiscal agent agreements, required articles and special conditions </a:t>
            </a:r>
          </a:p>
          <a:p>
            <a:pPr marL="0" indent="0">
              <a:buNone/>
            </a:pPr>
            <a:r>
              <a:rPr lang="en-US" sz="3600" b="1" dirty="0">
                <a:solidFill>
                  <a:srgbClr val="00B0F0"/>
                </a:solidFill>
              </a:rPr>
              <a:t>Please read thoroughly through this agreement and ensure all highlighted items are completed.</a:t>
            </a:r>
          </a:p>
        </p:txBody>
      </p:sp>
      <p:pic>
        <p:nvPicPr>
          <p:cNvPr id="9" name="Picture 8" descr="Text&#10;&#10;Description automatically generated">
            <a:extLst>
              <a:ext uri="{FF2B5EF4-FFF2-40B4-BE49-F238E27FC236}">
                <a16:creationId xmlns:a16="http://schemas.microsoft.com/office/drawing/2014/main" id="{49D0DBC5-4BCF-642D-27F2-CA11CF54C6BB}"/>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0" y="0"/>
            <a:ext cx="12192000" cy="1278081"/>
          </a:xfrm>
          <a:prstGeom prst="rect">
            <a:avLst/>
          </a:prstGeom>
        </p:spPr>
      </p:pic>
    </p:spTree>
    <p:extLst>
      <p:ext uri="{BB962C8B-B14F-4D97-AF65-F5344CB8AC3E}">
        <p14:creationId xmlns:p14="http://schemas.microsoft.com/office/powerpoint/2010/main" val="8056436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9391"/>
            <a:ext cx="11963400" cy="829734"/>
          </a:xfrm>
        </p:spPr>
        <p:txBody>
          <a:bodyPr>
            <a:noAutofit/>
          </a:bodyPr>
          <a:lstStyle/>
          <a:p>
            <a:br>
              <a:rPr lang="en-US" b="1" cap="small" dirty="0"/>
            </a:br>
            <a:r>
              <a:rPr lang="en-US" b="1" cap="small" dirty="0"/>
              <a:t>Resources </a:t>
            </a:r>
            <a:br>
              <a:rPr lang="en-US" sz="2000" dirty="0"/>
            </a:br>
            <a:endParaRPr lang="en-US" dirty="0"/>
          </a:p>
        </p:txBody>
      </p:sp>
      <p:sp>
        <p:nvSpPr>
          <p:cNvPr id="3" name="TextBox 2">
            <a:extLst>
              <a:ext uri="{FF2B5EF4-FFF2-40B4-BE49-F238E27FC236}">
                <a16:creationId xmlns:a16="http://schemas.microsoft.com/office/drawing/2014/main" id="{5054D9A6-3788-4739-9D9A-16F1DD2EB376}"/>
              </a:ext>
            </a:extLst>
          </p:cNvPr>
          <p:cNvSpPr txBox="1"/>
          <p:nvPr/>
        </p:nvSpPr>
        <p:spPr>
          <a:xfrm>
            <a:off x="483325" y="1319349"/>
            <a:ext cx="11573691" cy="5078313"/>
          </a:xfrm>
          <a:prstGeom prst="rect">
            <a:avLst/>
          </a:prstGeom>
          <a:noFill/>
        </p:spPr>
        <p:txBody>
          <a:bodyPr wrap="square" rtlCol="0">
            <a:spAutoFit/>
          </a:bodyPr>
          <a:lstStyle/>
          <a:p>
            <a:r>
              <a:rPr lang="en-US" dirty="0"/>
              <a:t>Nonprofit Security Grant Program resources website</a:t>
            </a:r>
          </a:p>
          <a:p>
            <a:r>
              <a:rPr lang="en-US" dirty="0">
                <a:solidFill>
                  <a:srgbClr val="0070C0"/>
                </a:solidFill>
                <a:hlinkClick r:id="rId3">
                  <a:extLst>
                    <a:ext uri="{A12FA001-AC4F-418D-AE19-62706E023703}">
                      <ahyp:hlinkClr xmlns:ahyp="http://schemas.microsoft.com/office/drawing/2018/hyperlinkcolor" val="tx"/>
                    </a:ext>
                  </a:extLst>
                </a:hlinkClick>
              </a:rPr>
              <a:t>http://datacounts.net/nsgp</a:t>
            </a:r>
            <a:r>
              <a:rPr lang="en-US" dirty="0">
                <a:solidFill>
                  <a:srgbClr val="0070C0"/>
                </a:solidFill>
              </a:rPr>
              <a:t> </a:t>
            </a:r>
          </a:p>
          <a:p>
            <a:endParaRPr lang="en-US" dirty="0"/>
          </a:p>
          <a:p>
            <a:r>
              <a:rPr lang="en-US" dirty="0"/>
              <a:t>FEMA-NSGP Guidance</a:t>
            </a:r>
          </a:p>
          <a:p>
            <a:r>
              <a:rPr lang="en-US" dirty="0">
                <a:solidFill>
                  <a:srgbClr val="0070C0"/>
                </a:solidFill>
                <a:hlinkClick r:id="rId4">
                  <a:extLst>
                    <a:ext uri="{A12FA001-AC4F-418D-AE19-62706E023703}">
                      <ahyp:hlinkClr xmlns:ahyp="http://schemas.microsoft.com/office/drawing/2018/hyperlinkcolor" val="tx"/>
                    </a:ext>
                  </a:extLst>
                </a:hlinkClick>
              </a:rPr>
              <a:t>https://www.fema.gov/grants/preparedness/nonprofit-security</a:t>
            </a:r>
            <a:endParaRPr lang="en-US" dirty="0">
              <a:solidFill>
                <a:srgbClr val="0070C0"/>
              </a:solidFill>
            </a:endParaRPr>
          </a:p>
          <a:p>
            <a:endParaRPr lang="en-US" dirty="0">
              <a:solidFill>
                <a:srgbClr val="0070C0"/>
              </a:solidFill>
            </a:endParaRPr>
          </a:p>
          <a:p>
            <a:r>
              <a:rPr lang="en-US" dirty="0"/>
              <a:t>Preparedness Grants Manual</a:t>
            </a:r>
          </a:p>
          <a:p>
            <a:r>
              <a:rPr lang="en-US" dirty="0">
                <a:solidFill>
                  <a:srgbClr val="0070C0"/>
                </a:solidFill>
                <a:hlinkClick r:id="rId5">
                  <a:extLst>
                    <a:ext uri="{A12FA001-AC4F-418D-AE19-62706E023703}">
                      <ahyp:hlinkClr xmlns:ahyp="http://schemas.microsoft.com/office/drawing/2018/hyperlinkcolor" val="tx"/>
                    </a:ext>
                  </a:extLst>
                </a:hlinkClick>
              </a:rPr>
              <a:t>https://www.fema.gov/grants/preparedness</a:t>
            </a:r>
            <a:endParaRPr lang="en-US" dirty="0">
              <a:solidFill>
                <a:srgbClr val="0070C0"/>
              </a:solidFill>
            </a:endParaRPr>
          </a:p>
          <a:p>
            <a:endParaRPr lang="en-US" dirty="0">
              <a:solidFill>
                <a:srgbClr val="0070C0"/>
              </a:solidFill>
            </a:endParaRPr>
          </a:p>
          <a:p>
            <a:r>
              <a:rPr lang="en-US" dirty="0"/>
              <a:t>Kansas Procurement</a:t>
            </a:r>
          </a:p>
          <a:p>
            <a:r>
              <a:rPr lang="en-US" dirty="0">
                <a:solidFill>
                  <a:srgbClr val="0070C0"/>
                </a:solidFill>
                <a:hlinkClick r:id="rId6">
                  <a:extLst>
                    <a:ext uri="{A12FA001-AC4F-418D-AE19-62706E023703}">
                      <ahyp:hlinkClr xmlns:ahyp="http://schemas.microsoft.com/office/drawing/2018/hyperlinkcolor" val="tx"/>
                    </a:ext>
                  </a:extLst>
                </a:hlinkClick>
              </a:rPr>
              <a:t>https://www.admin.ks.gov/offices/procurement-and-contracts</a:t>
            </a:r>
            <a:endParaRPr lang="en-US" dirty="0">
              <a:solidFill>
                <a:srgbClr val="0070C0"/>
              </a:solidFill>
            </a:endParaRPr>
          </a:p>
          <a:p>
            <a:endParaRPr lang="en-US" dirty="0">
              <a:solidFill>
                <a:srgbClr val="0070C0"/>
              </a:solidFill>
            </a:endParaRPr>
          </a:p>
          <a:p>
            <a:r>
              <a:rPr lang="en-US" dirty="0"/>
              <a:t>Code of Federal Regulations</a:t>
            </a:r>
          </a:p>
          <a:p>
            <a:r>
              <a:rPr lang="en-US" dirty="0">
                <a:solidFill>
                  <a:srgbClr val="0070C0"/>
                </a:solidFill>
                <a:hlinkClick r:id="rId7">
                  <a:extLst>
                    <a:ext uri="{A12FA001-AC4F-418D-AE19-62706E023703}">
                      <ahyp:hlinkClr xmlns:ahyp="http://schemas.microsoft.com/office/drawing/2018/hyperlinkcolor" val="tx"/>
                    </a:ext>
                  </a:extLst>
                </a:hlinkClick>
              </a:rPr>
              <a:t>https://www.ecfr.gov/cgi-bin/ECFR?page=browse</a:t>
            </a:r>
            <a:endParaRPr lang="en-US" dirty="0">
              <a:solidFill>
                <a:srgbClr val="0070C0"/>
              </a:solidFill>
            </a:endParaRPr>
          </a:p>
          <a:p>
            <a:endParaRPr lang="en-US" dirty="0">
              <a:solidFill>
                <a:srgbClr val="0070C0"/>
              </a:solidFill>
            </a:endParaRPr>
          </a:p>
          <a:p>
            <a:r>
              <a:rPr lang="en-US" dirty="0"/>
              <a:t>Kansas Homeland Security Preparedness Grant Programs Policy Manual</a:t>
            </a:r>
          </a:p>
          <a:p>
            <a:r>
              <a:rPr lang="en-US" dirty="0">
                <a:solidFill>
                  <a:srgbClr val="0070C0"/>
                </a:solidFill>
                <a:hlinkClick r:id="rId8">
                  <a:extLst>
                    <a:ext uri="{A12FA001-AC4F-418D-AE19-62706E023703}">
                      <ahyp:hlinkClr xmlns:ahyp="http://schemas.microsoft.com/office/drawing/2018/hyperlinkcolor" val="tx"/>
                    </a:ext>
                  </a:extLst>
                </a:hlinkClick>
              </a:rPr>
              <a:t>http://datcounts.net/nsgp</a:t>
            </a:r>
            <a:r>
              <a:rPr lang="en-US" dirty="0">
                <a:solidFill>
                  <a:srgbClr val="0070C0"/>
                </a:solidFill>
              </a:rPr>
              <a:t> </a:t>
            </a:r>
          </a:p>
          <a:p>
            <a:endParaRPr lang="en-US" dirty="0">
              <a:solidFill>
                <a:srgbClr val="0070C0"/>
              </a:solidFill>
            </a:endParaRPr>
          </a:p>
        </p:txBody>
      </p:sp>
    </p:spTree>
    <p:extLst>
      <p:ext uri="{BB962C8B-B14F-4D97-AF65-F5344CB8AC3E}">
        <p14:creationId xmlns:p14="http://schemas.microsoft.com/office/powerpoint/2010/main" val="12403851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9391"/>
            <a:ext cx="11963400" cy="829734"/>
          </a:xfrm>
        </p:spPr>
        <p:txBody>
          <a:bodyPr>
            <a:noAutofit/>
          </a:bodyPr>
          <a:lstStyle/>
          <a:p>
            <a:br>
              <a:rPr lang="en-US" b="1" cap="small" dirty="0"/>
            </a:br>
            <a:r>
              <a:rPr lang="en-US" b="1" cap="small" dirty="0"/>
              <a:t>Contacts </a:t>
            </a:r>
            <a:br>
              <a:rPr lang="en-US" sz="2000" dirty="0"/>
            </a:br>
            <a:endParaRPr lang="en-US" dirty="0"/>
          </a:p>
        </p:txBody>
      </p:sp>
      <p:pic>
        <p:nvPicPr>
          <p:cNvPr id="3" name="Picture 6" descr="C:\Users\aayers\AppData\Local\Microsoft\Windows\Temporary Internet Files\Content.Outlook\3VSOCDMU\Patch-photo.png">
            <a:extLst>
              <a:ext uri="{FF2B5EF4-FFF2-40B4-BE49-F238E27FC236}">
                <a16:creationId xmlns:a16="http://schemas.microsoft.com/office/drawing/2014/main" id="{9D6CCEB0-636A-4248-8C36-B92E2BE926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6480" y="69391"/>
            <a:ext cx="1066800" cy="1411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DF5DD816-5F45-47DD-BA74-D5BA8EC36724}"/>
              </a:ext>
            </a:extLst>
          </p:cNvPr>
          <p:cNvSpPr txBox="1"/>
          <p:nvPr/>
        </p:nvSpPr>
        <p:spPr>
          <a:xfrm>
            <a:off x="391886" y="1956517"/>
            <a:ext cx="5704114" cy="4770537"/>
          </a:xfrm>
          <a:prstGeom prst="rect">
            <a:avLst/>
          </a:prstGeom>
          <a:noFill/>
        </p:spPr>
        <p:txBody>
          <a:bodyPr wrap="square" rtlCol="0">
            <a:spAutoFit/>
          </a:bodyPr>
          <a:lstStyle/>
          <a:p>
            <a:r>
              <a:rPr lang="en-US" sz="1600" b="1" dirty="0">
                <a:latin typeface="Calibri" panose="020F0502020204030204" pitchFamily="34" charset="0"/>
              </a:rPr>
              <a:t>Lieutenant Edna Murphy K-299</a:t>
            </a:r>
          </a:p>
          <a:p>
            <a:r>
              <a:rPr lang="en-US" sz="1600" dirty="0">
                <a:latin typeface="Calibri" panose="020F0502020204030204" pitchFamily="34" charset="0"/>
              </a:rPr>
              <a:t>Kansas Highway Patrol</a:t>
            </a:r>
          </a:p>
          <a:p>
            <a:r>
              <a:rPr lang="en-US" sz="1600" dirty="0">
                <a:latin typeface="Calibri" panose="020F0502020204030204" pitchFamily="34" charset="0"/>
              </a:rPr>
              <a:t>Homeland Security / Emergency Operations</a:t>
            </a:r>
          </a:p>
          <a:p>
            <a:r>
              <a:rPr lang="en-US" sz="1600" dirty="0">
                <a:latin typeface="Calibri" panose="020F0502020204030204" pitchFamily="34" charset="0"/>
              </a:rPr>
              <a:t>122 SW 7</a:t>
            </a:r>
            <a:r>
              <a:rPr lang="en-US" sz="1600" baseline="30000" dirty="0">
                <a:latin typeface="Calibri" panose="020F0502020204030204" pitchFamily="34" charset="0"/>
              </a:rPr>
              <a:t>th</a:t>
            </a:r>
            <a:r>
              <a:rPr lang="en-US" sz="1600" dirty="0">
                <a:latin typeface="Calibri" panose="020F0502020204030204" pitchFamily="34" charset="0"/>
              </a:rPr>
              <a:t> Street Topeka, KS  66603-3847</a:t>
            </a:r>
          </a:p>
          <a:p>
            <a:r>
              <a:rPr lang="en-US" sz="1600" dirty="0">
                <a:latin typeface="Calibri" panose="020F0502020204030204" pitchFamily="34" charset="0"/>
              </a:rPr>
              <a:t>785-296-2444 (Office)</a:t>
            </a:r>
          </a:p>
          <a:p>
            <a:r>
              <a:rPr lang="en-US" sz="1600" dirty="0">
                <a:latin typeface="Calibri" panose="020F0502020204030204" pitchFamily="34" charset="0"/>
              </a:rPr>
              <a:t>785-207-0423 (Cell)</a:t>
            </a:r>
          </a:p>
          <a:p>
            <a:r>
              <a:rPr lang="en-US" sz="1600" u="sng" dirty="0">
                <a:solidFill>
                  <a:srgbClr val="0070C0"/>
                </a:solidFill>
                <a:latin typeface="Calibri" panose="020F0502020204030204" pitchFamily="34" charset="0"/>
                <a:hlinkClick r:id="rId4">
                  <a:extLst>
                    <a:ext uri="{A12FA001-AC4F-418D-AE19-62706E023703}">
                      <ahyp:hlinkClr xmlns:ahyp="http://schemas.microsoft.com/office/drawing/2018/hyperlinkcolor" val="tx"/>
                    </a:ext>
                  </a:extLst>
                </a:hlinkClick>
              </a:rPr>
              <a:t>Edna.Murphy@ks.gov</a:t>
            </a:r>
            <a:r>
              <a:rPr lang="en-US" sz="1600" dirty="0">
                <a:solidFill>
                  <a:srgbClr val="0070C0"/>
                </a:solidFill>
                <a:latin typeface="Calibri" panose="020F0502020204030204" pitchFamily="34" charset="0"/>
              </a:rPr>
              <a:t> </a:t>
            </a:r>
          </a:p>
          <a:p>
            <a:endParaRPr lang="en-US" sz="1600" dirty="0">
              <a:solidFill>
                <a:srgbClr val="0070C0"/>
              </a:solidFill>
              <a:latin typeface="Calibri" panose="020F0502020204030204" pitchFamily="34" charset="0"/>
            </a:endParaRPr>
          </a:p>
          <a:p>
            <a:endParaRPr lang="en-US" sz="1200" dirty="0"/>
          </a:p>
          <a:p>
            <a:endParaRPr lang="en-US" sz="1200" dirty="0">
              <a:solidFill>
                <a:srgbClr val="0070C0"/>
              </a:solidFill>
            </a:endParaRPr>
          </a:p>
          <a:p>
            <a:r>
              <a:rPr lang="en-US" sz="1600" b="1" dirty="0">
                <a:latin typeface="Calibri" panose="020F0502020204030204" pitchFamily="34" charset="0"/>
                <a:ea typeface="Calibri" panose="020F0502020204030204" pitchFamily="34" charset="0"/>
                <a:cs typeface="Calibri" panose="020F0502020204030204" pitchFamily="34" charset="0"/>
              </a:rPr>
              <a:t>Melissa McCoy</a:t>
            </a:r>
          </a:p>
          <a:p>
            <a:r>
              <a:rPr lang="en-US" sz="1600" dirty="0">
                <a:latin typeface="Calibri" panose="020F0502020204030204" pitchFamily="34" charset="0"/>
                <a:ea typeface="Calibri" panose="020F0502020204030204" pitchFamily="34" charset="0"/>
                <a:cs typeface="Calibri" panose="020F0502020204030204" pitchFamily="34" charset="0"/>
              </a:rPr>
              <a:t>Kansas Highway Patrol</a:t>
            </a:r>
          </a:p>
          <a:p>
            <a:r>
              <a:rPr lang="en-US" sz="1600" dirty="0">
                <a:latin typeface="Calibri" panose="020F0502020204030204" pitchFamily="34" charset="0"/>
                <a:ea typeface="Calibri" panose="020F0502020204030204" pitchFamily="34" charset="0"/>
                <a:cs typeface="Calibri" panose="020F0502020204030204" pitchFamily="34" charset="0"/>
              </a:rPr>
              <a:t>Homeland Security / Emergency Operations</a:t>
            </a:r>
          </a:p>
          <a:p>
            <a:r>
              <a:rPr lang="en-US" sz="1600" dirty="0">
                <a:latin typeface="Calibri" panose="020F0502020204030204" pitchFamily="34" charset="0"/>
                <a:ea typeface="Calibri" panose="020F0502020204030204" pitchFamily="34" charset="0"/>
                <a:cs typeface="Calibri" panose="020F0502020204030204" pitchFamily="34" charset="0"/>
              </a:rPr>
              <a:t>122 SW 7</a:t>
            </a:r>
            <a:r>
              <a:rPr lang="en-US" sz="1600" baseline="30000" dirty="0">
                <a:latin typeface="Calibri" panose="020F0502020204030204" pitchFamily="34" charset="0"/>
                <a:ea typeface="Calibri" panose="020F0502020204030204" pitchFamily="34" charset="0"/>
                <a:cs typeface="Calibri" panose="020F0502020204030204" pitchFamily="34" charset="0"/>
              </a:rPr>
              <a:t>th</a:t>
            </a:r>
            <a:r>
              <a:rPr lang="en-US" sz="1600" dirty="0">
                <a:latin typeface="Calibri" panose="020F0502020204030204" pitchFamily="34" charset="0"/>
                <a:ea typeface="Calibri" panose="020F0502020204030204" pitchFamily="34" charset="0"/>
                <a:cs typeface="Calibri" panose="020F0502020204030204" pitchFamily="34" charset="0"/>
              </a:rPr>
              <a:t> Street Topeka, KS 66603-3847</a:t>
            </a:r>
          </a:p>
          <a:p>
            <a:r>
              <a:rPr lang="en-US" sz="1600" dirty="0">
                <a:latin typeface="Calibri" panose="020F0502020204030204" pitchFamily="34" charset="0"/>
                <a:ea typeface="Calibri" panose="020F0502020204030204" pitchFamily="34" charset="0"/>
                <a:cs typeface="Calibri" panose="020F0502020204030204" pitchFamily="34" charset="0"/>
              </a:rPr>
              <a:t>785-368-7187 (Office)</a:t>
            </a:r>
          </a:p>
          <a:p>
            <a:r>
              <a:rPr lang="en-US" sz="1600" dirty="0">
                <a:latin typeface="Calibri" panose="020F0502020204030204" pitchFamily="34" charset="0"/>
                <a:ea typeface="Calibri" panose="020F0502020204030204" pitchFamily="34" charset="0"/>
                <a:cs typeface="Calibri" panose="020F0502020204030204" pitchFamily="34" charset="0"/>
              </a:rPr>
              <a:t>785-925-2148 (Cell)</a:t>
            </a:r>
          </a:p>
          <a:p>
            <a:r>
              <a:rPr lang="en-US" sz="16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Melissa.McCoy@ks.gov</a:t>
            </a:r>
            <a:endParaRPr lang="en-US" sz="16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r>
              <a:rPr lang="en-US" sz="1600" dirty="0">
                <a:solidFill>
                  <a:srgbClr val="0070C0"/>
                </a:solidFill>
                <a:latin typeface="Calibri" panose="020F0502020204030204" pitchFamily="34" charset="0"/>
                <a:ea typeface="Calibri" panose="020F0502020204030204" pitchFamily="34" charset="0"/>
                <a:cs typeface="Calibri" panose="020F0502020204030204" pitchFamily="34" charset="0"/>
                <a:hlinkClick r:id="rId6">
                  <a:extLst>
                    <a:ext uri="{A12FA001-AC4F-418D-AE19-62706E023703}">
                      <ahyp:hlinkClr xmlns:ahyp="http://schemas.microsoft.com/office/drawing/2018/hyperlinkcolor" val="tx"/>
                    </a:ext>
                  </a:extLst>
                </a:hlinkClick>
              </a:rPr>
              <a:t>NSGP.KHP@ks.gov</a:t>
            </a:r>
            <a:endParaRPr lang="en-US" sz="1600" dirty="0">
              <a:solidFill>
                <a:srgbClr val="0070C0"/>
              </a:solidFill>
              <a:latin typeface="Calibri" panose="020F0502020204030204" pitchFamily="34" charset="0"/>
              <a:ea typeface="Calibri" panose="020F0502020204030204" pitchFamily="34" charset="0"/>
              <a:cs typeface="Calibri" panose="020F0502020204030204" pitchFamily="34" charset="0"/>
            </a:endParaRPr>
          </a:p>
          <a:p>
            <a:endParaRPr lang="en-US" sz="1200" dirty="0"/>
          </a:p>
          <a:p>
            <a:endParaRPr lang="en-US" sz="1200" dirty="0">
              <a:solidFill>
                <a:srgbClr val="0070C0"/>
              </a:solidFill>
            </a:endParaRPr>
          </a:p>
        </p:txBody>
      </p:sp>
      <p:sp>
        <p:nvSpPr>
          <p:cNvPr id="6" name="TextBox 5">
            <a:extLst>
              <a:ext uri="{FF2B5EF4-FFF2-40B4-BE49-F238E27FC236}">
                <a16:creationId xmlns:a16="http://schemas.microsoft.com/office/drawing/2014/main" id="{1B0831BD-EE52-44AB-9421-9462789785E4}"/>
              </a:ext>
            </a:extLst>
          </p:cNvPr>
          <p:cNvSpPr txBox="1"/>
          <p:nvPr/>
        </p:nvSpPr>
        <p:spPr>
          <a:xfrm>
            <a:off x="6096000" y="1789611"/>
            <a:ext cx="5503817" cy="3385542"/>
          </a:xfrm>
          <a:prstGeom prst="rect">
            <a:avLst/>
          </a:prstGeom>
          <a:noFill/>
        </p:spPr>
        <p:txBody>
          <a:bodyPr wrap="square" rtlCol="0">
            <a:spAutoFit/>
          </a:bodyPr>
          <a:lstStyle/>
          <a:p>
            <a:r>
              <a:rPr lang="en-US" sz="1600" b="1" dirty="0">
                <a:latin typeface="Calibri" panose="020F0502020204030204" pitchFamily="34" charset="0"/>
              </a:rPr>
              <a:t>Connie </a:t>
            </a:r>
            <a:r>
              <a:rPr lang="en-US" sz="1600" b="1" dirty="0" err="1">
                <a:latin typeface="Calibri" panose="020F0502020204030204" pitchFamily="34" charset="0"/>
              </a:rPr>
              <a:t>Satzler</a:t>
            </a:r>
            <a:endParaRPr lang="en-US" sz="1600" b="1" dirty="0">
              <a:latin typeface="Calibri" panose="020F0502020204030204" pitchFamily="34" charset="0"/>
            </a:endParaRPr>
          </a:p>
          <a:p>
            <a:r>
              <a:rPr lang="en-US" sz="1600" dirty="0">
                <a:latin typeface="Calibri" panose="020F0502020204030204" pitchFamily="34" charset="0"/>
              </a:rPr>
              <a:t>EnVisage Consulting  </a:t>
            </a:r>
          </a:p>
          <a:p>
            <a:r>
              <a:rPr lang="en-US" sz="1600" dirty="0">
                <a:latin typeface="Calibri" panose="020F0502020204030204" pitchFamily="34" charset="0"/>
              </a:rPr>
              <a:t>6847 Anderson Ave. Manhattan, KS 66503</a:t>
            </a:r>
          </a:p>
          <a:p>
            <a:r>
              <a:rPr lang="en-US" sz="1600" dirty="0">
                <a:latin typeface="Calibri" panose="020F0502020204030204" pitchFamily="34" charset="0"/>
              </a:rPr>
              <a:t>Phone: (785) 410-0410</a:t>
            </a:r>
          </a:p>
          <a:p>
            <a:r>
              <a:rPr lang="en-US" sz="1600" dirty="0">
                <a:solidFill>
                  <a:srgbClr val="0070C0"/>
                </a:solidFill>
                <a:latin typeface="Calibri" panose="020F0502020204030204" pitchFamily="34" charset="0"/>
                <a:hlinkClick r:id="rId7">
                  <a:extLst>
                    <a:ext uri="{A12FA001-AC4F-418D-AE19-62706E023703}">
                      <ahyp:hlinkClr xmlns:ahyp="http://schemas.microsoft.com/office/drawing/2018/hyperlinkcolor" val="tx"/>
                    </a:ext>
                  </a:extLst>
                </a:hlinkClick>
              </a:rPr>
              <a:t>csatzler@kansas.net</a:t>
            </a:r>
            <a:endParaRPr lang="en-US" sz="1600" dirty="0">
              <a:solidFill>
                <a:srgbClr val="0070C0"/>
              </a:solidFill>
              <a:latin typeface="Calibri" panose="020F0502020204030204" pitchFamily="34" charset="0"/>
            </a:endParaRPr>
          </a:p>
          <a:p>
            <a:endParaRPr lang="en-US" sz="1600" b="1" dirty="0">
              <a:latin typeface="Calibri" panose="020F0502020204030204" pitchFamily="34" charset="0"/>
            </a:endParaRPr>
          </a:p>
          <a:p>
            <a:endParaRPr lang="en-US" sz="1600" b="1" dirty="0">
              <a:latin typeface="Calibri" panose="020F0502020204030204" pitchFamily="34" charset="0"/>
            </a:endParaRPr>
          </a:p>
          <a:p>
            <a:endParaRPr lang="en-US" sz="1600" b="1" dirty="0">
              <a:latin typeface="Calibri" panose="020F0502020204030204" pitchFamily="34" charset="0"/>
            </a:endParaRPr>
          </a:p>
          <a:p>
            <a:endParaRPr lang="en-US" sz="1600" b="1" dirty="0">
              <a:latin typeface="Calibri" panose="020F0502020204030204" pitchFamily="34" charset="0"/>
            </a:endParaRPr>
          </a:p>
          <a:p>
            <a:endParaRPr lang="en-US" sz="1600" dirty="0">
              <a:solidFill>
                <a:srgbClr val="0070C0"/>
              </a:solidFill>
              <a:latin typeface="Calibri" panose="020F0502020204030204" pitchFamily="34" charset="0"/>
            </a:endParaRPr>
          </a:p>
          <a:p>
            <a:endParaRPr lang="en-US" dirty="0"/>
          </a:p>
          <a:p>
            <a:endParaRPr lang="en-US" dirty="0"/>
          </a:p>
          <a:p>
            <a:endParaRPr lang="en-US" dirty="0"/>
          </a:p>
        </p:txBody>
      </p:sp>
    </p:spTree>
    <p:extLst>
      <p:ext uri="{BB962C8B-B14F-4D97-AF65-F5344CB8AC3E}">
        <p14:creationId xmlns:p14="http://schemas.microsoft.com/office/powerpoint/2010/main" val="31874773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4841" y="2998267"/>
            <a:ext cx="8752291" cy="1649935"/>
          </a:xfrm>
        </p:spPr>
        <p:txBody>
          <a:bodyPr>
            <a:normAutofit fontScale="90000"/>
          </a:bodyPr>
          <a:lstStyle/>
          <a:p>
            <a:pPr algn="ctr"/>
            <a:br>
              <a:rPr lang="en-US" dirty="0"/>
            </a:br>
            <a:r>
              <a:rPr lang="en-US" dirty="0"/>
              <a:t>Questions?</a:t>
            </a:r>
            <a:br>
              <a:rPr lang="en-US" dirty="0"/>
            </a:br>
            <a:endParaRPr lang="en-US" dirty="0"/>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093947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9391"/>
            <a:ext cx="11963400" cy="829734"/>
          </a:xfrm>
        </p:spPr>
        <p:txBody>
          <a:bodyPr>
            <a:noAutofit/>
          </a:bodyPr>
          <a:lstStyle/>
          <a:p>
            <a:r>
              <a:rPr lang="en-US" sz="4000" dirty="0"/>
              <a:t>Congratulations on your award - What’s next?</a:t>
            </a:r>
          </a:p>
        </p:txBody>
      </p:sp>
      <p:sp>
        <p:nvSpPr>
          <p:cNvPr id="3" name="Content Placeholder 2"/>
          <p:cNvSpPr>
            <a:spLocks noGrp="1"/>
          </p:cNvSpPr>
          <p:nvPr>
            <p:ph idx="1"/>
          </p:nvPr>
        </p:nvSpPr>
        <p:spPr>
          <a:xfrm>
            <a:off x="530578" y="1226127"/>
            <a:ext cx="11198577" cy="5562482"/>
          </a:xfrm>
        </p:spPr>
        <p:txBody>
          <a:bodyPr>
            <a:normAutofit fontScale="70000" lnSpcReduction="20000"/>
          </a:bodyPr>
          <a:lstStyle/>
          <a:p>
            <a:r>
              <a:rPr lang="en-US" sz="3600" dirty="0"/>
              <a:t>Now that you have received notification - there are a few steps to complete before spending can begin.</a:t>
            </a:r>
          </a:p>
          <a:p>
            <a:r>
              <a:rPr lang="en-US" sz="3600" dirty="0"/>
              <a:t>First - you should have received notification and your original Investment Justification (Application) you submitted with some forms needed for signature which include;</a:t>
            </a:r>
          </a:p>
          <a:p>
            <a:pPr marL="0" indent="0">
              <a:buNone/>
            </a:pPr>
            <a:endParaRPr lang="en-US" sz="3600" dirty="0"/>
          </a:p>
          <a:p>
            <a:pPr lvl="1">
              <a:buFont typeface="Wingdings" panose="05000000000000000000" pitchFamily="2" charset="2"/>
              <a:buChar char="§"/>
            </a:pPr>
            <a:r>
              <a:rPr lang="en-US" sz="3200" dirty="0"/>
              <a:t>W9 - which is the first step on our end to set up accounts for tracking and reimbursement</a:t>
            </a:r>
          </a:p>
          <a:p>
            <a:pPr lvl="1">
              <a:buFont typeface="Wingdings" panose="05000000000000000000" pitchFamily="2" charset="2"/>
              <a:buChar char="§"/>
            </a:pPr>
            <a:r>
              <a:rPr lang="en-US" sz="3200" dirty="0"/>
              <a:t>Sexual Harassment form - State of Kansas requirement before funds will be released</a:t>
            </a:r>
          </a:p>
          <a:p>
            <a:pPr lvl="1">
              <a:buFont typeface="Wingdings" panose="05000000000000000000" pitchFamily="2" charset="2"/>
              <a:buChar char="§"/>
            </a:pPr>
            <a:r>
              <a:rPr lang="en-US" sz="3200" dirty="0"/>
              <a:t>Israeli Boycott form - State of Kansas requirement</a:t>
            </a:r>
          </a:p>
          <a:p>
            <a:pPr lvl="1">
              <a:buFont typeface="Wingdings" panose="05000000000000000000" pitchFamily="2" charset="2"/>
              <a:buChar char="§"/>
            </a:pPr>
            <a:r>
              <a:rPr lang="en-US" sz="3200" dirty="0"/>
              <a:t>Covered Technology form – State of Kansas requirement</a:t>
            </a:r>
          </a:p>
          <a:p>
            <a:pPr lvl="1">
              <a:buFont typeface="Wingdings" panose="05000000000000000000" pitchFamily="2" charset="2"/>
              <a:buChar char="§"/>
            </a:pPr>
            <a:endParaRPr lang="en-US" sz="3200" dirty="0"/>
          </a:p>
          <a:p>
            <a:pPr lvl="1">
              <a:buFont typeface="Wingdings" panose="05000000000000000000" pitchFamily="2" charset="2"/>
              <a:buChar char="v"/>
            </a:pPr>
            <a:r>
              <a:rPr lang="en-US" sz="3200" dirty="0"/>
              <a:t>If your award amount is different than the original application amount, you will need to </a:t>
            </a:r>
            <a:r>
              <a:rPr lang="en-US" sz="3200" b="1" dirty="0"/>
              <a:t>revise and return </a:t>
            </a:r>
            <a:r>
              <a:rPr lang="en-US" sz="3200" dirty="0"/>
              <a:t>the updated Investment Justification (Application) to reflect the awarded allocation. The SAA is required to submit an amendment back to FEMA to remove any holds placed on the awardees.</a:t>
            </a:r>
          </a:p>
          <a:p>
            <a:pPr marL="457200" lvl="1" indent="0">
              <a:buNone/>
            </a:pPr>
            <a:endParaRPr lang="en-US" sz="3200" dirty="0"/>
          </a:p>
          <a:p>
            <a:pPr marL="457200" lvl="1" indent="0">
              <a:buNone/>
            </a:pPr>
            <a:r>
              <a:rPr lang="en-US" sz="2600" dirty="0">
                <a:solidFill>
                  <a:srgbClr val="00B050"/>
                </a:solidFill>
              </a:rPr>
              <a:t>All these forms and updates must be signed and returned to KHP before any activities can begin.</a:t>
            </a:r>
          </a:p>
        </p:txBody>
      </p:sp>
    </p:spTree>
    <p:extLst>
      <p:ext uri="{BB962C8B-B14F-4D97-AF65-F5344CB8AC3E}">
        <p14:creationId xmlns:p14="http://schemas.microsoft.com/office/powerpoint/2010/main" val="3406333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9391"/>
            <a:ext cx="11963400" cy="829734"/>
          </a:xfrm>
        </p:spPr>
        <p:txBody>
          <a:bodyPr>
            <a:noAutofit/>
          </a:bodyPr>
          <a:lstStyle/>
          <a:p>
            <a:r>
              <a:rPr lang="en-US" sz="4000" dirty="0"/>
              <a:t>What’s next? - Continued</a:t>
            </a:r>
          </a:p>
        </p:txBody>
      </p:sp>
      <p:sp>
        <p:nvSpPr>
          <p:cNvPr id="3" name="Content Placeholder 2"/>
          <p:cNvSpPr>
            <a:spLocks noGrp="1"/>
          </p:cNvSpPr>
          <p:nvPr>
            <p:ph idx="1"/>
          </p:nvPr>
        </p:nvSpPr>
        <p:spPr>
          <a:xfrm>
            <a:off x="530578" y="1479175"/>
            <a:ext cx="11198577" cy="5056707"/>
          </a:xfrm>
        </p:spPr>
        <p:txBody>
          <a:bodyPr>
            <a:normAutofit fontScale="85000" lnSpcReduction="20000"/>
          </a:bodyPr>
          <a:lstStyle/>
          <a:p>
            <a:pPr marL="457200" lvl="1" indent="0">
              <a:buNone/>
            </a:pPr>
            <a:r>
              <a:rPr lang="en-US" sz="3200" dirty="0"/>
              <a:t>Once you have signed and returned all forms and agreements;</a:t>
            </a:r>
          </a:p>
          <a:p>
            <a:pPr marL="457200" lvl="1" indent="0">
              <a:buNone/>
            </a:pPr>
            <a:endParaRPr lang="en-US" sz="3200" dirty="0"/>
          </a:p>
          <a:p>
            <a:pPr marL="457200" lvl="1" indent="0">
              <a:buNone/>
            </a:pPr>
            <a:r>
              <a:rPr lang="en-US" sz="3200" dirty="0"/>
              <a:t>KHP Accounting will create a Reimbursement Form specific to your nonprofit which will be sent out with additional instructions.</a:t>
            </a:r>
          </a:p>
          <a:p>
            <a:pPr marL="457200" lvl="1" indent="0">
              <a:buNone/>
            </a:pPr>
            <a:r>
              <a:rPr lang="en-US" sz="3200" dirty="0"/>
              <a:t>Don’t worry - we can walk you through it - we still have another step.</a:t>
            </a:r>
          </a:p>
          <a:p>
            <a:pPr lvl="1">
              <a:buFontTx/>
              <a:buChar char="-"/>
            </a:pPr>
            <a:endParaRPr lang="en-US" sz="3200" dirty="0"/>
          </a:p>
          <a:p>
            <a:pPr marL="457200" lvl="1" indent="0">
              <a:buNone/>
            </a:pPr>
            <a:r>
              <a:rPr lang="en-US" sz="3200" dirty="0"/>
              <a:t>If your project was identified as requiring an Environment Historic Preservation Assessment approval (EHP) there is one more step to complete before ANY physical work on your facility can begin.</a:t>
            </a:r>
          </a:p>
          <a:p>
            <a:pPr marL="457200" lvl="1" indent="0">
              <a:buNone/>
            </a:pPr>
            <a:endParaRPr lang="en-US" sz="3200" dirty="0"/>
          </a:p>
          <a:p>
            <a:pPr marL="457200" lvl="1" indent="0">
              <a:buNone/>
            </a:pPr>
            <a:r>
              <a:rPr lang="en-US" sz="3200" dirty="0">
                <a:solidFill>
                  <a:srgbClr val="D92A1D"/>
                </a:solidFill>
              </a:rPr>
              <a:t>Do </a:t>
            </a:r>
            <a:r>
              <a:rPr lang="en-US" sz="3200" b="1" dirty="0">
                <a:solidFill>
                  <a:srgbClr val="D92A1D"/>
                </a:solidFill>
              </a:rPr>
              <a:t>NOT</a:t>
            </a:r>
            <a:r>
              <a:rPr lang="en-US" sz="3200" dirty="0">
                <a:solidFill>
                  <a:srgbClr val="D92A1D"/>
                </a:solidFill>
              </a:rPr>
              <a:t> begin any physical work on your facility until you have received an Official </a:t>
            </a:r>
            <a:r>
              <a:rPr lang="en-US" sz="3200" i="1" dirty="0">
                <a:solidFill>
                  <a:srgbClr val="D92A1D"/>
                </a:solidFill>
              </a:rPr>
              <a:t>FEMA</a:t>
            </a:r>
            <a:r>
              <a:rPr lang="en-US" sz="3200" dirty="0">
                <a:solidFill>
                  <a:srgbClr val="D92A1D"/>
                </a:solidFill>
              </a:rPr>
              <a:t> </a:t>
            </a:r>
            <a:r>
              <a:rPr lang="en-US" sz="3200" b="1" dirty="0">
                <a:solidFill>
                  <a:srgbClr val="7030A0"/>
                </a:solidFill>
              </a:rPr>
              <a:t>EHP</a:t>
            </a:r>
            <a:r>
              <a:rPr lang="en-US" sz="3200" dirty="0">
                <a:solidFill>
                  <a:srgbClr val="D92A1D"/>
                </a:solidFill>
              </a:rPr>
              <a:t> approval which will be forwarded to you from the SAA.</a:t>
            </a:r>
          </a:p>
        </p:txBody>
      </p:sp>
    </p:spTree>
    <p:extLst>
      <p:ext uri="{BB962C8B-B14F-4D97-AF65-F5344CB8AC3E}">
        <p14:creationId xmlns:p14="http://schemas.microsoft.com/office/powerpoint/2010/main" val="39645046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Effect transition="in" filter="fade">
                                      <p:cBhvr>
                                        <p:cTn id="7" dur="1000"/>
                                        <p:tgtEl>
                                          <p:spTgt spid="3">
                                            <p:txEl>
                                              <p:pRg st="7" end="7"/>
                                            </p:txEl>
                                          </p:spTgt>
                                        </p:tgtEl>
                                      </p:cBhvr>
                                    </p:animEffect>
                                    <p:anim calcmode="lin" valueType="num">
                                      <p:cBhvr>
                                        <p:cTn id="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9391"/>
            <a:ext cx="11963400" cy="829734"/>
          </a:xfrm>
        </p:spPr>
        <p:txBody>
          <a:bodyPr>
            <a:noAutofit/>
          </a:bodyPr>
          <a:lstStyle/>
          <a:p>
            <a:br>
              <a:rPr lang="en-US" b="1" cap="small" dirty="0"/>
            </a:br>
            <a:r>
              <a:rPr lang="en-US" b="1" cap="small" dirty="0"/>
              <a:t>Environmental Historic Preservation assessment (EHP)</a:t>
            </a:r>
            <a:br>
              <a:rPr lang="en-US" dirty="0"/>
            </a:br>
            <a:endParaRPr lang="en-US" sz="3200" dirty="0"/>
          </a:p>
        </p:txBody>
      </p:sp>
      <p:sp>
        <p:nvSpPr>
          <p:cNvPr id="3" name="Content Placeholder 2"/>
          <p:cNvSpPr>
            <a:spLocks noGrp="1"/>
          </p:cNvSpPr>
          <p:nvPr>
            <p:ph idx="1"/>
          </p:nvPr>
        </p:nvSpPr>
        <p:spPr>
          <a:xfrm>
            <a:off x="530578" y="1479175"/>
            <a:ext cx="11198577" cy="4676091"/>
          </a:xfrm>
        </p:spPr>
        <p:txBody>
          <a:bodyPr>
            <a:normAutofit/>
          </a:bodyPr>
          <a:lstStyle/>
          <a:p>
            <a:r>
              <a:rPr lang="en-US" dirty="0"/>
              <a:t>Recipients and Subrecipients are required to obtain an EHP review by submitting a screening form to determine whether the proposed project has the potential to affect the environmental and/or historic properties. FEMA Policy #108-023-1</a:t>
            </a:r>
          </a:p>
          <a:p>
            <a:r>
              <a:rPr lang="en-US" dirty="0"/>
              <a:t>The form </a:t>
            </a:r>
            <a:r>
              <a:rPr lang="en-US" u="sng" dirty="0">
                <a:solidFill>
                  <a:srgbClr val="0070C0"/>
                </a:solidFill>
                <a:hlinkClick r:id="rId3">
                  <a:extLst>
                    <a:ext uri="{A12FA001-AC4F-418D-AE19-62706E023703}">
                      <ahyp:hlinkClr xmlns:ahyp="http://schemas.microsoft.com/office/drawing/2018/hyperlinkcolor" val="tx"/>
                    </a:ext>
                  </a:extLst>
                </a:hlinkClick>
              </a:rPr>
              <a:t>https://www.fema.gov/media-library/assets/documents/90195</a:t>
            </a:r>
            <a:r>
              <a:rPr lang="en-US" dirty="0">
                <a:solidFill>
                  <a:srgbClr val="0070C0"/>
                </a:solidFill>
              </a:rPr>
              <a:t> </a:t>
            </a:r>
            <a:r>
              <a:rPr lang="en-US" dirty="0"/>
              <a:t>can be completed and forwarded to </a:t>
            </a:r>
            <a:r>
              <a:rPr lang="en-US" dirty="0">
                <a:solidFill>
                  <a:srgbClr val="0070C0"/>
                </a:solidFill>
                <a:hlinkClick r:id="rId4">
                  <a:extLst>
                    <a:ext uri="{A12FA001-AC4F-418D-AE19-62706E023703}">
                      <ahyp:hlinkClr xmlns:ahyp="http://schemas.microsoft.com/office/drawing/2018/hyperlinkcolor" val="tx"/>
                    </a:ext>
                  </a:extLst>
                </a:hlinkClick>
              </a:rPr>
              <a:t>NSGP.KHP@KS.GOV</a:t>
            </a:r>
            <a:r>
              <a:rPr lang="en-US" dirty="0">
                <a:solidFill>
                  <a:srgbClr val="0070C0"/>
                </a:solidFill>
              </a:rPr>
              <a:t> </a:t>
            </a:r>
            <a:r>
              <a:rPr lang="en-US" dirty="0"/>
              <a:t>for submission.</a:t>
            </a:r>
            <a:r>
              <a:rPr lang="en-US" dirty="0">
                <a:solidFill>
                  <a:srgbClr val="0070C0"/>
                </a:solidFill>
              </a:rPr>
              <a:t> </a:t>
            </a:r>
          </a:p>
          <a:p>
            <a:r>
              <a:rPr lang="en-US" dirty="0"/>
              <a:t>EHP reference is also located at </a:t>
            </a:r>
            <a:r>
              <a:rPr lang="en-US" dirty="0">
                <a:solidFill>
                  <a:srgbClr val="0070C0"/>
                </a:solidFill>
                <a:hlinkClick r:id="rId5">
                  <a:extLst>
                    <a:ext uri="{A12FA001-AC4F-418D-AE19-62706E023703}">
                      <ahyp:hlinkClr xmlns:ahyp="http://schemas.microsoft.com/office/drawing/2018/hyperlinkcolor" val="tx"/>
                    </a:ext>
                  </a:extLst>
                </a:hlinkClick>
              </a:rPr>
              <a:t>http://www.datacounts.net/nsgp</a:t>
            </a:r>
            <a:r>
              <a:rPr lang="en-US" dirty="0">
                <a:solidFill>
                  <a:srgbClr val="0070C0"/>
                </a:solidFill>
              </a:rPr>
              <a:t> </a:t>
            </a:r>
            <a:r>
              <a:rPr lang="en-US" dirty="0"/>
              <a:t>.</a:t>
            </a:r>
          </a:p>
          <a:p>
            <a:pPr marL="0" indent="0">
              <a:buNone/>
            </a:pPr>
            <a:endParaRPr lang="en-US" sz="2000" dirty="0"/>
          </a:p>
          <a:p>
            <a:pPr marL="0" indent="0">
              <a:buNone/>
            </a:pPr>
            <a:r>
              <a:rPr lang="en-US" sz="2000" dirty="0">
                <a:solidFill>
                  <a:srgbClr val="00B050"/>
                </a:solidFill>
              </a:rPr>
              <a:t>Our team is here to help walk you through the EHP steps. Do not hesitate to reach out to us directly. We also provide webinars and one-on-one tutorials where possible. </a:t>
            </a:r>
          </a:p>
          <a:p>
            <a:pPr marL="0" indent="0">
              <a:buNone/>
            </a:pPr>
            <a:endParaRPr lang="en-US" sz="3600" dirty="0">
              <a:solidFill>
                <a:srgbClr val="0070C0"/>
              </a:solidFill>
            </a:endParaRPr>
          </a:p>
        </p:txBody>
      </p:sp>
    </p:spTree>
    <p:extLst>
      <p:ext uri="{BB962C8B-B14F-4D97-AF65-F5344CB8AC3E}">
        <p14:creationId xmlns:p14="http://schemas.microsoft.com/office/powerpoint/2010/main" val="2245639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9391"/>
            <a:ext cx="11963400" cy="829734"/>
          </a:xfrm>
        </p:spPr>
        <p:txBody>
          <a:bodyPr>
            <a:noAutofit/>
          </a:bodyPr>
          <a:lstStyle/>
          <a:p>
            <a:r>
              <a:rPr lang="en-US" sz="2800" b="1" dirty="0"/>
              <a:t>Now your set - Lets get to work!</a:t>
            </a:r>
          </a:p>
        </p:txBody>
      </p:sp>
      <p:sp>
        <p:nvSpPr>
          <p:cNvPr id="3" name="Content Placeholder 2"/>
          <p:cNvSpPr>
            <a:spLocks noGrp="1"/>
          </p:cNvSpPr>
          <p:nvPr>
            <p:ph idx="1"/>
          </p:nvPr>
        </p:nvSpPr>
        <p:spPr>
          <a:xfrm>
            <a:off x="530579" y="1111829"/>
            <a:ext cx="7730194" cy="5465616"/>
          </a:xfrm>
        </p:spPr>
        <p:txBody>
          <a:bodyPr>
            <a:normAutofit fontScale="92500"/>
          </a:bodyPr>
          <a:lstStyle/>
          <a:p>
            <a:pPr marL="0" indent="0">
              <a:buNone/>
            </a:pPr>
            <a:r>
              <a:rPr lang="en-US" sz="3600" dirty="0"/>
              <a:t>Once you have a green light to begin work, lets start thinking ahead to approval, documentation and submitting reimbursement requests.</a:t>
            </a:r>
          </a:p>
          <a:p>
            <a:r>
              <a:rPr lang="en-US" sz="3600" dirty="0"/>
              <a:t>Review your project to ensure what you are about to do is preapproved</a:t>
            </a:r>
          </a:p>
          <a:p>
            <a:r>
              <a:rPr lang="en-US" sz="3600" dirty="0"/>
              <a:t>If there are any modifications needed, seek pre-approval from the SAA. In most modification cases, FEMA must be involved, and approval can take more time </a:t>
            </a:r>
          </a:p>
        </p:txBody>
      </p:sp>
      <p:pic>
        <p:nvPicPr>
          <p:cNvPr id="5" name="Picture 4" descr="Green color on the traffic light">
            <a:extLst>
              <a:ext uri="{FF2B5EF4-FFF2-40B4-BE49-F238E27FC236}">
                <a16:creationId xmlns:a16="http://schemas.microsoft.com/office/drawing/2014/main" id="{EFD5A0F9-8ADF-DAF2-0EEC-0A396AA7115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16635" y="1111828"/>
            <a:ext cx="3557155" cy="5143500"/>
          </a:xfrm>
          <a:prstGeom prst="rect">
            <a:avLst/>
          </a:prstGeom>
        </p:spPr>
      </p:pic>
    </p:spTree>
    <p:extLst>
      <p:ext uri="{BB962C8B-B14F-4D97-AF65-F5344CB8AC3E}">
        <p14:creationId xmlns:p14="http://schemas.microsoft.com/office/powerpoint/2010/main" val="20853331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9391"/>
            <a:ext cx="11963400" cy="829734"/>
          </a:xfrm>
        </p:spPr>
        <p:txBody>
          <a:bodyPr>
            <a:noAutofit/>
          </a:bodyPr>
          <a:lstStyle/>
          <a:p>
            <a:r>
              <a:rPr lang="en-US" dirty="0"/>
              <a:t>Procurement</a:t>
            </a:r>
          </a:p>
        </p:txBody>
      </p:sp>
      <p:sp>
        <p:nvSpPr>
          <p:cNvPr id="3" name="Content Placeholder 2"/>
          <p:cNvSpPr>
            <a:spLocks noGrp="1"/>
          </p:cNvSpPr>
          <p:nvPr>
            <p:ph idx="1"/>
          </p:nvPr>
        </p:nvSpPr>
        <p:spPr>
          <a:xfrm>
            <a:off x="490237" y="1344703"/>
            <a:ext cx="11198577" cy="5315869"/>
          </a:xfrm>
        </p:spPr>
        <p:txBody>
          <a:bodyPr>
            <a:normAutofit fontScale="92500" lnSpcReduction="20000"/>
          </a:bodyPr>
          <a:lstStyle/>
          <a:p>
            <a:pPr marL="0" indent="0">
              <a:buNone/>
            </a:pPr>
            <a:r>
              <a:rPr lang="en-US" sz="3600" dirty="0"/>
              <a:t>When selecting a vendor, choosing Equipment, Training, Exercise or Planning activities; its imperative you follow the </a:t>
            </a:r>
            <a:r>
              <a:rPr lang="en-US" sz="3600" i="1" dirty="0">
                <a:solidFill>
                  <a:srgbClr val="7030A0"/>
                </a:solidFill>
              </a:rPr>
              <a:t>State of Kansas Procurement Policy </a:t>
            </a:r>
            <a:r>
              <a:rPr lang="en-US" sz="3600" dirty="0"/>
              <a:t>and can justify the expense with back-up documentation when submitting a Reimbursement Request.</a:t>
            </a:r>
          </a:p>
          <a:p>
            <a:pPr marL="0" indent="0">
              <a:buNone/>
            </a:pPr>
            <a:r>
              <a:rPr lang="en-US" sz="3600" dirty="0"/>
              <a:t>Considerations should also include but not limited to;</a:t>
            </a:r>
          </a:p>
          <a:p>
            <a:r>
              <a:rPr lang="en-US" sz="3600" dirty="0"/>
              <a:t>License, bonding, insurance, warranties, maintenance agreements and the ability to deliver within the performance period </a:t>
            </a:r>
          </a:p>
          <a:p>
            <a:r>
              <a:rPr lang="en-US" sz="3600" dirty="0"/>
              <a:t>Refer to your Award Agreement for any Special Conditions</a:t>
            </a:r>
          </a:p>
          <a:p>
            <a:pPr marL="0" indent="0">
              <a:buNone/>
            </a:pPr>
            <a:r>
              <a:rPr lang="en-US" sz="3600" dirty="0"/>
              <a:t>The following checklists will help you make the right choices and think ahead to reimbursement submission. </a:t>
            </a:r>
          </a:p>
        </p:txBody>
      </p:sp>
    </p:spTree>
    <p:extLst>
      <p:ext uri="{BB962C8B-B14F-4D97-AF65-F5344CB8AC3E}">
        <p14:creationId xmlns:p14="http://schemas.microsoft.com/office/powerpoint/2010/main" val="1486375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F11ED-B77F-6354-D17D-379DFD5C1C11}"/>
              </a:ext>
            </a:extLst>
          </p:cNvPr>
          <p:cNvSpPr>
            <a:spLocks noGrp="1"/>
          </p:cNvSpPr>
          <p:nvPr>
            <p:ph type="title"/>
          </p:nvPr>
        </p:nvSpPr>
        <p:spPr/>
        <p:txBody>
          <a:bodyPr/>
          <a:lstStyle/>
          <a:p>
            <a:r>
              <a:rPr lang="en-US" dirty="0"/>
              <a:t>Procurement - Thresholds</a:t>
            </a:r>
          </a:p>
        </p:txBody>
      </p:sp>
      <p:sp>
        <p:nvSpPr>
          <p:cNvPr id="3" name="Content Placeholder 2">
            <a:extLst>
              <a:ext uri="{FF2B5EF4-FFF2-40B4-BE49-F238E27FC236}">
                <a16:creationId xmlns:a16="http://schemas.microsoft.com/office/drawing/2014/main" id="{A891A7FA-A2EE-AE8A-921B-BD1C88BD2065}"/>
              </a:ext>
            </a:extLst>
          </p:cNvPr>
          <p:cNvSpPr>
            <a:spLocks noGrp="1"/>
          </p:cNvSpPr>
          <p:nvPr>
            <p:ph idx="1"/>
          </p:nvPr>
        </p:nvSpPr>
        <p:spPr>
          <a:xfrm>
            <a:off x="530578" y="1091045"/>
            <a:ext cx="11198577" cy="5476010"/>
          </a:xfrm>
        </p:spPr>
        <p:txBody>
          <a:bodyPr/>
          <a:lstStyle/>
          <a:p>
            <a:pPr marL="0" indent="0" algn="l" rtl="0" eaLnBrk="1" fontAlgn="b" latinLnBrk="0" hangingPunct="1">
              <a:spcBef>
                <a:spcPts val="0"/>
              </a:spcBef>
              <a:spcAft>
                <a:spcPts val="0"/>
              </a:spcAft>
              <a:buNone/>
            </a:pPr>
            <a:r>
              <a:rPr lang="en-US" sz="2000" b="1" i="0" u="none" strike="noStrike" kern="1200" dirty="0">
                <a:solidFill>
                  <a:srgbClr val="000000"/>
                </a:solidFill>
                <a:effectLst/>
                <a:latin typeface="Calibri" panose="020F0502020204030204" pitchFamily="34" charset="0"/>
                <a:cs typeface="Calibri" panose="020F0502020204030204" pitchFamily="34" charset="0"/>
              </a:rPr>
              <a:t>State Contract Used – No further action for procurement is required</a:t>
            </a:r>
            <a:endParaRPr lang="en-US" sz="2000" b="0" i="0" u="none" strike="noStrike" dirty="0">
              <a:effectLst/>
              <a:latin typeface="Calibri" panose="020F0502020204030204" pitchFamily="34" charset="0"/>
              <a:cs typeface="Calibri" panose="020F0502020204030204" pitchFamily="34" charset="0"/>
            </a:endParaRPr>
          </a:p>
          <a:p>
            <a:pPr marL="0" indent="0" algn="l" rtl="0" eaLnBrk="1" fontAlgn="b" latinLnBrk="0" hangingPunct="1">
              <a:spcBef>
                <a:spcPts val="0"/>
              </a:spcBef>
              <a:spcAft>
                <a:spcPts val="0"/>
              </a:spcAft>
              <a:buNone/>
            </a:pPr>
            <a:endParaRPr lang="en-US" sz="2000" b="1" i="0" u="none" strike="noStrike" kern="1200" dirty="0">
              <a:solidFill>
                <a:srgbClr val="000000"/>
              </a:solidFill>
              <a:effectLst/>
              <a:latin typeface="Calibri" panose="020F0502020204030204" pitchFamily="34" charset="0"/>
              <a:cs typeface="Calibri" panose="020F0502020204030204" pitchFamily="34" charset="0"/>
            </a:endParaRPr>
          </a:p>
          <a:p>
            <a:pPr marL="0" indent="0" algn="l" rtl="0" eaLnBrk="1" fontAlgn="b" latinLnBrk="0" hangingPunct="1">
              <a:spcBef>
                <a:spcPts val="0"/>
              </a:spcBef>
              <a:spcAft>
                <a:spcPts val="0"/>
              </a:spcAft>
              <a:buNone/>
            </a:pPr>
            <a:r>
              <a:rPr lang="en-US" sz="2000" b="1" i="0" u="none" strike="noStrike" kern="1200" dirty="0">
                <a:solidFill>
                  <a:srgbClr val="000000"/>
                </a:solidFill>
                <a:effectLst/>
                <a:latin typeface="Calibri" panose="020F0502020204030204" pitchFamily="34" charset="0"/>
                <a:cs typeface="Calibri" panose="020F0502020204030204" pitchFamily="34" charset="0"/>
              </a:rPr>
              <a:t>Expense at or less than $4,999.99</a:t>
            </a:r>
            <a:endParaRPr lang="en-US" sz="2000" b="0" i="0" u="none" strike="noStrike" dirty="0">
              <a:effectLst/>
              <a:latin typeface="Calibri" panose="020F0502020204030204" pitchFamily="34" charset="0"/>
              <a:cs typeface="Calibri" panose="020F0502020204030204" pitchFamily="34" charset="0"/>
            </a:endParaRPr>
          </a:p>
          <a:p>
            <a:pPr marL="0" algn="l" rtl="0" eaLnBrk="1" fontAlgn="b" latinLnBrk="0" hangingPunct="1">
              <a:spcBef>
                <a:spcPts val="0"/>
              </a:spcBef>
              <a:spcAft>
                <a:spcPts val="0"/>
              </a:spcAft>
            </a:pPr>
            <a:r>
              <a:rPr lang="en-US" sz="2000" b="0" i="0" u="none" strike="noStrike" kern="1200" dirty="0">
                <a:solidFill>
                  <a:srgbClr val="000000"/>
                </a:solidFill>
                <a:effectLst/>
                <a:latin typeface="Calibri" panose="020F0502020204030204" pitchFamily="34" charset="0"/>
                <a:cs typeface="Calibri" panose="020F0502020204030204" pitchFamily="34" charset="0"/>
              </a:rPr>
              <a:t>No competitive bidding</a:t>
            </a:r>
            <a:r>
              <a:rPr lang="en-US" sz="2000" dirty="0">
                <a:solidFill>
                  <a:srgbClr val="000000"/>
                </a:solidFill>
                <a:latin typeface="Calibri" panose="020F0502020204030204" pitchFamily="34" charset="0"/>
                <a:cs typeface="Calibri" panose="020F0502020204030204" pitchFamily="34" charset="0"/>
              </a:rPr>
              <a:t>. However, three (3) inquiries are best practice</a:t>
            </a:r>
            <a:endParaRPr lang="en-US" sz="2000" b="0" i="0" u="none" strike="noStrike" dirty="0">
              <a:effectLst/>
              <a:latin typeface="Calibri" panose="020F0502020204030204" pitchFamily="34" charset="0"/>
              <a:cs typeface="Calibri" panose="020F0502020204030204" pitchFamily="34" charset="0"/>
            </a:endParaRPr>
          </a:p>
          <a:p>
            <a:pPr marL="0" indent="0" algn="l" rtl="0" eaLnBrk="1" fontAlgn="b" latinLnBrk="0" hangingPunct="1">
              <a:spcBef>
                <a:spcPts val="0"/>
              </a:spcBef>
              <a:spcAft>
                <a:spcPts val="0"/>
              </a:spcAft>
              <a:buNone/>
            </a:pPr>
            <a:endParaRPr lang="en-US" sz="2000" b="1" i="0" u="none" strike="noStrike" kern="1200" dirty="0">
              <a:solidFill>
                <a:srgbClr val="000000"/>
              </a:solidFill>
              <a:effectLst/>
              <a:latin typeface="Calibri" panose="020F0502020204030204" pitchFamily="34" charset="0"/>
              <a:cs typeface="Calibri" panose="020F0502020204030204" pitchFamily="34" charset="0"/>
            </a:endParaRPr>
          </a:p>
          <a:p>
            <a:pPr marL="0" indent="0" algn="l" rtl="0" eaLnBrk="1" fontAlgn="b" latinLnBrk="0" hangingPunct="1">
              <a:spcBef>
                <a:spcPts val="0"/>
              </a:spcBef>
              <a:spcAft>
                <a:spcPts val="0"/>
              </a:spcAft>
              <a:buNone/>
            </a:pPr>
            <a:r>
              <a:rPr lang="en-US" sz="2000" b="1" i="0" u="none" strike="noStrike" kern="1200" dirty="0">
                <a:solidFill>
                  <a:srgbClr val="000000"/>
                </a:solidFill>
                <a:effectLst/>
                <a:latin typeface="Calibri" panose="020F0502020204030204" pitchFamily="34" charset="0"/>
                <a:cs typeface="Calibri" panose="020F0502020204030204" pitchFamily="34" charset="0"/>
              </a:rPr>
              <a:t>Expense between $5,000 to $24,999.99</a:t>
            </a:r>
            <a:endParaRPr lang="en-US" sz="2000" b="0" i="0" u="none" strike="noStrike" dirty="0">
              <a:effectLst/>
              <a:latin typeface="Calibri" panose="020F0502020204030204" pitchFamily="34" charset="0"/>
              <a:cs typeface="Calibri" panose="020F0502020204030204" pitchFamily="34" charset="0"/>
            </a:endParaRPr>
          </a:p>
          <a:p>
            <a:pPr marL="0" algn="l" rtl="0" eaLnBrk="1" fontAlgn="b" latinLnBrk="0" hangingPunct="1">
              <a:spcBef>
                <a:spcPts val="0"/>
              </a:spcBef>
              <a:spcAft>
                <a:spcPts val="0"/>
              </a:spcAft>
            </a:pPr>
            <a:r>
              <a:rPr lang="en-US" sz="2000" b="0" i="0" u="none" strike="noStrike" kern="1200" dirty="0">
                <a:solidFill>
                  <a:srgbClr val="000000"/>
                </a:solidFill>
                <a:effectLst/>
                <a:latin typeface="Calibri" panose="020F0502020204030204" pitchFamily="34" charset="0"/>
                <a:cs typeface="Calibri" panose="020F0502020204030204" pitchFamily="34" charset="0"/>
              </a:rPr>
              <a:t>Minimum of three (3) quotes received</a:t>
            </a:r>
            <a:endParaRPr lang="en-US" sz="2000" b="0" i="0" u="none" strike="noStrike" dirty="0">
              <a:effectLst/>
              <a:latin typeface="Calibri" panose="020F0502020204030204" pitchFamily="34" charset="0"/>
              <a:cs typeface="Calibri" panose="020F0502020204030204" pitchFamily="34" charset="0"/>
            </a:endParaRPr>
          </a:p>
          <a:p>
            <a:pPr marL="0" algn="l" rtl="0" eaLnBrk="1" fontAlgn="b" latinLnBrk="0" hangingPunct="1">
              <a:spcBef>
                <a:spcPts val="0"/>
              </a:spcBef>
              <a:spcAft>
                <a:spcPts val="0"/>
              </a:spcAft>
            </a:pPr>
            <a:endParaRPr lang="en-US" sz="2000" b="1" i="0" u="none" strike="noStrike" kern="1200" dirty="0">
              <a:solidFill>
                <a:srgbClr val="000000"/>
              </a:solidFill>
              <a:effectLst/>
              <a:latin typeface="Calibri" panose="020F0502020204030204" pitchFamily="34" charset="0"/>
              <a:cs typeface="Calibri" panose="020F0502020204030204" pitchFamily="34" charset="0"/>
            </a:endParaRPr>
          </a:p>
          <a:p>
            <a:pPr marL="0" indent="0" algn="l" rtl="0" eaLnBrk="1" fontAlgn="b" latinLnBrk="0" hangingPunct="1">
              <a:spcBef>
                <a:spcPts val="0"/>
              </a:spcBef>
              <a:spcAft>
                <a:spcPts val="0"/>
              </a:spcAft>
              <a:buNone/>
            </a:pPr>
            <a:r>
              <a:rPr lang="en-US" sz="2000" b="1" i="0" u="none" strike="noStrike" kern="1200" dirty="0">
                <a:solidFill>
                  <a:srgbClr val="000000"/>
                </a:solidFill>
                <a:effectLst/>
                <a:latin typeface="Calibri" panose="020F0502020204030204" pitchFamily="34" charset="0"/>
                <a:cs typeface="Calibri" panose="020F0502020204030204" pitchFamily="34" charset="0"/>
              </a:rPr>
              <a:t>Expense is between $25,000 to $49,999.99</a:t>
            </a:r>
            <a:endParaRPr lang="en-US" sz="2000" b="0" i="0" u="none" strike="noStrike" dirty="0">
              <a:effectLst/>
              <a:latin typeface="Calibri" panose="020F0502020204030204" pitchFamily="34" charset="0"/>
              <a:cs typeface="Calibri" panose="020F0502020204030204" pitchFamily="34" charset="0"/>
            </a:endParaRPr>
          </a:p>
          <a:p>
            <a:pPr marL="0" algn="l" rtl="0" eaLnBrk="1" fontAlgn="b" latinLnBrk="0" hangingPunct="1">
              <a:spcBef>
                <a:spcPts val="0"/>
              </a:spcBef>
              <a:spcAft>
                <a:spcPts val="0"/>
              </a:spcAft>
            </a:pPr>
            <a:r>
              <a:rPr lang="en-US" sz="2000" b="0" i="0" u="none" strike="noStrike" kern="1200" dirty="0">
                <a:solidFill>
                  <a:srgbClr val="000000"/>
                </a:solidFill>
                <a:effectLst/>
                <a:latin typeface="Calibri" panose="020F0502020204030204" pitchFamily="34" charset="0"/>
                <a:cs typeface="Calibri" panose="020F0502020204030204" pitchFamily="34" charset="0"/>
              </a:rPr>
              <a:t>Sealed bid process used</a:t>
            </a:r>
            <a:endParaRPr lang="en-US" sz="2000" b="0" i="0" u="none" strike="noStrike" dirty="0">
              <a:effectLst/>
              <a:latin typeface="Calibri" panose="020F0502020204030204" pitchFamily="34" charset="0"/>
              <a:cs typeface="Calibri" panose="020F0502020204030204" pitchFamily="34" charset="0"/>
            </a:endParaRPr>
          </a:p>
          <a:p>
            <a:pPr marL="0" algn="l" rtl="0" eaLnBrk="1" fontAlgn="b" latinLnBrk="0" hangingPunct="1">
              <a:spcBef>
                <a:spcPts val="0"/>
              </a:spcBef>
              <a:spcAft>
                <a:spcPts val="0"/>
              </a:spcAft>
            </a:pPr>
            <a:r>
              <a:rPr lang="en-US" sz="2000" b="0" i="0" u="none" strike="noStrike" kern="1200" dirty="0">
                <a:solidFill>
                  <a:srgbClr val="000000"/>
                </a:solidFill>
                <a:effectLst/>
                <a:latin typeface="Calibri" panose="020F0502020204030204" pitchFamily="34" charset="0"/>
                <a:cs typeface="Calibri" panose="020F0502020204030204" pitchFamily="34" charset="0"/>
              </a:rPr>
              <a:t>Invitation to Bid</a:t>
            </a:r>
            <a:endParaRPr lang="en-US" sz="2000" b="0" i="0" u="none" strike="noStrike" dirty="0">
              <a:effectLst/>
              <a:latin typeface="Calibri" panose="020F0502020204030204" pitchFamily="34" charset="0"/>
              <a:cs typeface="Calibri" panose="020F0502020204030204" pitchFamily="34" charset="0"/>
            </a:endParaRPr>
          </a:p>
          <a:p>
            <a:pPr marL="0" algn="l" rtl="0" eaLnBrk="1" fontAlgn="b" latinLnBrk="0" hangingPunct="1">
              <a:spcBef>
                <a:spcPts val="0"/>
              </a:spcBef>
              <a:spcAft>
                <a:spcPts val="0"/>
              </a:spcAft>
            </a:pPr>
            <a:r>
              <a:rPr lang="en-US" sz="2000" b="0" i="0" u="none" strike="noStrike" kern="1200" dirty="0">
                <a:solidFill>
                  <a:srgbClr val="000000"/>
                </a:solidFill>
                <a:effectLst/>
                <a:latin typeface="Calibri" panose="020F0502020204030204" pitchFamily="34" charset="0"/>
                <a:cs typeface="Calibri" panose="020F0502020204030204" pitchFamily="34" charset="0"/>
              </a:rPr>
              <a:t>Public Bulletin Board (can be your nonprofits website) - 3 day minimum</a:t>
            </a:r>
            <a:endParaRPr lang="en-US" sz="2000" b="0" i="0" u="none" strike="noStrike" dirty="0">
              <a:effectLst/>
              <a:latin typeface="Calibri" panose="020F0502020204030204" pitchFamily="34" charset="0"/>
              <a:cs typeface="Calibri" panose="020F0502020204030204" pitchFamily="34" charset="0"/>
            </a:endParaRPr>
          </a:p>
          <a:p>
            <a:pPr marL="0" algn="l" rtl="0" eaLnBrk="1" fontAlgn="b" latinLnBrk="0" hangingPunct="1">
              <a:spcBef>
                <a:spcPts val="0"/>
              </a:spcBef>
              <a:spcAft>
                <a:spcPts val="0"/>
              </a:spcAft>
            </a:pPr>
            <a:endParaRPr lang="en-US" sz="2000" b="1" i="0" u="none" strike="noStrike" kern="1200" dirty="0">
              <a:solidFill>
                <a:srgbClr val="000000"/>
              </a:solidFill>
              <a:effectLst/>
              <a:latin typeface="Calibri" panose="020F0502020204030204" pitchFamily="34" charset="0"/>
              <a:cs typeface="Calibri" panose="020F0502020204030204" pitchFamily="34" charset="0"/>
            </a:endParaRPr>
          </a:p>
          <a:p>
            <a:pPr marL="0" indent="0" algn="l" rtl="0" eaLnBrk="1" fontAlgn="b" latinLnBrk="0" hangingPunct="1">
              <a:spcBef>
                <a:spcPts val="0"/>
              </a:spcBef>
              <a:spcAft>
                <a:spcPts val="0"/>
              </a:spcAft>
              <a:buNone/>
            </a:pPr>
            <a:r>
              <a:rPr lang="en-US" sz="2000" b="1" i="0" u="none" strike="noStrike" kern="1200" dirty="0">
                <a:solidFill>
                  <a:srgbClr val="000000"/>
                </a:solidFill>
                <a:effectLst/>
                <a:latin typeface="Calibri" panose="020F0502020204030204" pitchFamily="34" charset="0"/>
                <a:cs typeface="Calibri" panose="020F0502020204030204" pitchFamily="34" charset="0"/>
              </a:rPr>
              <a:t>Expense is at or greater than $50,000</a:t>
            </a:r>
            <a:endParaRPr lang="en-US" sz="2000" b="0" i="0" u="none" strike="noStrike" dirty="0">
              <a:effectLst/>
              <a:latin typeface="Calibri" panose="020F0502020204030204" pitchFamily="34" charset="0"/>
              <a:cs typeface="Calibri" panose="020F0502020204030204" pitchFamily="34" charset="0"/>
            </a:endParaRPr>
          </a:p>
          <a:p>
            <a:pPr marL="0" algn="l" rtl="0" eaLnBrk="1" fontAlgn="b" latinLnBrk="0" hangingPunct="1">
              <a:spcBef>
                <a:spcPts val="0"/>
              </a:spcBef>
              <a:spcAft>
                <a:spcPts val="0"/>
              </a:spcAft>
            </a:pPr>
            <a:r>
              <a:rPr lang="en-US" sz="2000" b="0" i="0" u="none" strike="noStrike" kern="1200" dirty="0">
                <a:solidFill>
                  <a:srgbClr val="000000"/>
                </a:solidFill>
                <a:effectLst/>
                <a:latin typeface="Calibri" panose="020F0502020204030204" pitchFamily="34" charset="0"/>
                <a:cs typeface="Calibri" panose="020F0502020204030204" pitchFamily="34" charset="0"/>
              </a:rPr>
              <a:t>Sealed bid process used</a:t>
            </a:r>
            <a:endParaRPr lang="en-US" sz="2000" b="0" i="0" u="none" strike="noStrike" dirty="0">
              <a:effectLst/>
              <a:latin typeface="Calibri" panose="020F0502020204030204" pitchFamily="34" charset="0"/>
              <a:cs typeface="Calibri" panose="020F0502020204030204" pitchFamily="34" charset="0"/>
            </a:endParaRPr>
          </a:p>
          <a:p>
            <a:pPr marL="0" algn="l" rtl="0" eaLnBrk="1" fontAlgn="b" latinLnBrk="0" hangingPunct="1">
              <a:spcBef>
                <a:spcPts val="0"/>
              </a:spcBef>
              <a:spcAft>
                <a:spcPts val="0"/>
              </a:spcAft>
            </a:pPr>
            <a:r>
              <a:rPr lang="en-US" sz="2000" b="0" i="0" u="none" strike="noStrike" kern="1200" dirty="0">
                <a:solidFill>
                  <a:srgbClr val="000000"/>
                </a:solidFill>
                <a:effectLst/>
                <a:latin typeface="Calibri" panose="020F0502020204030204" pitchFamily="34" charset="0"/>
                <a:cs typeface="Calibri" panose="020F0502020204030204" pitchFamily="34" charset="0"/>
              </a:rPr>
              <a:t>Invitation to Bid </a:t>
            </a:r>
            <a:endParaRPr lang="en-US" sz="2000" b="0" i="0" u="none" strike="noStrike" dirty="0">
              <a:effectLst/>
              <a:latin typeface="Calibri" panose="020F0502020204030204" pitchFamily="34" charset="0"/>
              <a:cs typeface="Calibri" panose="020F0502020204030204" pitchFamily="34" charset="0"/>
            </a:endParaRPr>
          </a:p>
          <a:p>
            <a:pPr marL="0" algn="l" rtl="0" eaLnBrk="1" fontAlgn="b" latinLnBrk="0" hangingPunct="1">
              <a:spcBef>
                <a:spcPts val="0"/>
              </a:spcBef>
              <a:spcAft>
                <a:spcPts val="0"/>
              </a:spcAft>
            </a:pPr>
            <a:r>
              <a:rPr lang="en-US" sz="2000" b="0" i="0" u="none" strike="noStrike" kern="1200" dirty="0">
                <a:solidFill>
                  <a:srgbClr val="000000"/>
                </a:solidFill>
                <a:effectLst/>
                <a:latin typeface="Calibri" panose="020F0502020204030204" pitchFamily="34" charset="0"/>
                <a:cs typeface="Calibri" panose="020F0502020204030204" pitchFamily="34" charset="0"/>
              </a:rPr>
              <a:t>Kansas Register </a:t>
            </a:r>
            <a:r>
              <a:rPr lang="en-US" sz="2000" b="0" i="0" u="none" strike="noStrike" kern="1200" dirty="0">
                <a:solidFill>
                  <a:srgbClr val="0070C0"/>
                </a:solidFill>
                <a:effectLst/>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https://sos.ks.gov/publications/kansas-register.html</a:t>
            </a:r>
            <a:r>
              <a:rPr lang="en-US" sz="2000" b="0" i="0" u="none" strike="noStrike" kern="1200" dirty="0">
                <a:solidFill>
                  <a:srgbClr val="0070C0"/>
                </a:solidFill>
                <a:effectLst/>
                <a:latin typeface="Calibri" panose="020F0502020204030204" pitchFamily="34" charset="0"/>
                <a:cs typeface="Calibri" panose="020F0502020204030204" pitchFamily="34" charset="0"/>
              </a:rPr>
              <a:t>  </a:t>
            </a:r>
            <a:r>
              <a:rPr lang="en-US" sz="2000" b="0" i="0" u="none" strike="noStrike" kern="1200" dirty="0">
                <a:solidFill>
                  <a:srgbClr val="000000"/>
                </a:solidFill>
                <a:effectLst/>
                <a:latin typeface="Calibri" panose="020F0502020204030204" pitchFamily="34" charset="0"/>
                <a:cs typeface="Calibri" panose="020F0502020204030204" pitchFamily="34" charset="0"/>
              </a:rPr>
              <a:t>- 10 day minimum</a:t>
            </a:r>
            <a:endParaRPr lang="en-US" sz="2000" b="0" i="0" u="none" strike="noStrike" dirty="0">
              <a:effectLst/>
              <a:latin typeface="Calibri" panose="020F0502020204030204" pitchFamily="34" charset="0"/>
              <a:cs typeface="Calibri" panose="020F0502020204030204" pitchFamily="34" charset="0"/>
            </a:endParaRPr>
          </a:p>
          <a:p>
            <a:endParaRPr lang="en-US" dirty="0"/>
          </a:p>
        </p:txBody>
      </p:sp>
    </p:spTree>
    <p:extLst>
      <p:ext uri="{BB962C8B-B14F-4D97-AF65-F5344CB8AC3E}">
        <p14:creationId xmlns:p14="http://schemas.microsoft.com/office/powerpoint/2010/main" val="1409234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69391"/>
            <a:ext cx="12384741" cy="829734"/>
          </a:xfrm>
        </p:spPr>
        <p:txBody>
          <a:bodyPr>
            <a:noAutofit/>
          </a:bodyPr>
          <a:lstStyle/>
          <a:p>
            <a:r>
              <a:rPr lang="en-US" sz="3200" b="1" dirty="0"/>
              <a:t>Planning - Reimbursement Checklist </a:t>
            </a:r>
          </a:p>
        </p:txBody>
      </p:sp>
      <p:graphicFrame>
        <p:nvGraphicFramePr>
          <p:cNvPr id="4" name="Content Placeholder 3">
            <a:extLst>
              <a:ext uri="{FF2B5EF4-FFF2-40B4-BE49-F238E27FC236}">
                <a16:creationId xmlns:a16="http://schemas.microsoft.com/office/drawing/2014/main" id="{E1706B3D-E6C9-4272-88A6-2A3439E68C12}"/>
              </a:ext>
            </a:extLst>
          </p:cNvPr>
          <p:cNvGraphicFramePr>
            <a:graphicFrameLocks noGrp="1"/>
          </p:cNvGraphicFramePr>
          <p:nvPr>
            <p:ph idx="1"/>
            <p:extLst>
              <p:ext uri="{D42A27DB-BD31-4B8C-83A1-F6EECF244321}">
                <p14:modId xmlns:p14="http://schemas.microsoft.com/office/powerpoint/2010/main" val="1671672285"/>
              </p:ext>
            </p:extLst>
          </p:nvPr>
        </p:nvGraphicFramePr>
        <p:xfrm>
          <a:off x="522514" y="1175657"/>
          <a:ext cx="11207934" cy="5612945"/>
        </p:xfrm>
        <a:graphic>
          <a:graphicData uri="http://schemas.openxmlformats.org/drawingml/2006/table">
            <a:tbl>
              <a:tblPr/>
              <a:tblGrid>
                <a:gridCol w="239742">
                  <a:extLst>
                    <a:ext uri="{9D8B030D-6E8A-4147-A177-3AD203B41FA5}">
                      <a16:colId xmlns:a16="http://schemas.microsoft.com/office/drawing/2014/main" val="2342591844"/>
                    </a:ext>
                  </a:extLst>
                </a:gridCol>
                <a:gridCol w="3164593">
                  <a:extLst>
                    <a:ext uri="{9D8B030D-6E8A-4147-A177-3AD203B41FA5}">
                      <a16:colId xmlns:a16="http://schemas.microsoft.com/office/drawing/2014/main" val="463794373"/>
                    </a:ext>
                  </a:extLst>
                </a:gridCol>
                <a:gridCol w="239742">
                  <a:extLst>
                    <a:ext uri="{9D8B030D-6E8A-4147-A177-3AD203B41FA5}">
                      <a16:colId xmlns:a16="http://schemas.microsoft.com/office/drawing/2014/main" val="4221068017"/>
                    </a:ext>
                  </a:extLst>
                </a:gridCol>
                <a:gridCol w="3164593">
                  <a:extLst>
                    <a:ext uri="{9D8B030D-6E8A-4147-A177-3AD203B41FA5}">
                      <a16:colId xmlns:a16="http://schemas.microsoft.com/office/drawing/2014/main" val="1666285867"/>
                    </a:ext>
                  </a:extLst>
                </a:gridCol>
                <a:gridCol w="1486400">
                  <a:extLst>
                    <a:ext uri="{9D8B030D-6E8A-4147-A177-3AD203B41FA5}">
                      <a16:colId xmlns:a16="http://schemas.microsoft.com/office/drawing/2014/main" val="609073214"/>
                    </a:ext>
                  </a:extLst>
                </a:gridCol>
                <a:gridCol w="2912864">
                  <a:extLst>
                    <a:ext uri="{9D8B030D-6E8A-4147-A177-3AD203B41FA5}">
                      <a16:colId xmlns:a16="http://schemas.microsoft.com/office/drawing/2014/main" val="1557682643"/>
                    </a:ext>
                  </a:extLst>
                </a:gridCol>
              </a:tblGrid>
              <a:tr h="245023">
                <a:tc gridSpan="6">
                  <a:txBody>
                    <a:bodyPr/>
                    <a:lstStyle/>
                    <a:p>
                      <a:pPr algn="ctr" fontAlgn="b"/>
                      <a:r>
                        <a:rPr lang="en-US" sz="1200" b="1" i="0" u="none" strike="noStrike">
                          <a:solidFill>
                            <a:srgbClr val="000000"/>
                          </a:solidFill>
                          <a:effectLst/>
                          <a:latin typeface="Calibri" panose="020F0502020204030204" pitchFamily="34" charset="0"/>
                        </a:rPr>
                        <a:t>Planning Reimbursement Review</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4134849"/>
                  </a:ext>
                </a:extLst>
              </a:tr>
              <a:tr h="466709">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ctr"/>
                      <a:r>
                        <a:rPr lang="en-US" sz="1100" b="1" i="0" u="none" strike="noStrike">
                          <a:solidFill>
                            <a:srgbClr val="000000"/>
                          </a:solidFill>
                          <a:effectLst/>
                          <a:latin typeface="Calibri" panose="020F0502020204030204" pitchFamily="34" charset="0"/>
                        </a:rPr>
                        <a:t>Grant Year: </a:t>
                      </a:r>
                    </a:p>
                  </a:txBody>
                  <a:tcPr marL="9525" marR="9525" marT="9525" marB="0" anchor="ctr">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Reimbursement Number:</a:t>
                      </a:r>
                    </a:p>
                  </a:txBody>
                  <a:tcPr marL="9525" marR="9525" marT="9525" marB="0" anchor="b">
                    <a:lnL>
                      <a:noFill/>
                    </a:lnL>
                    <a:lnR>
                      <a:noFill/>
                    </a:lnR>
                    <a:lnT>
                      <a:noFill/>
                    </a:lnT>
                    <a:lnB>
                      <a:noFill/>
                    </a:lnB>
                  </a:tcPr>
                </a:tc>
                <a:tc>
                  <a:txBody>
                    <a:bodyPr/>
                    <a:lstStyle/>
                    <a:p>
                      <a:pPr algn="l" fontAlgn="b"/>
                      <a:r>
                        <a:rPr lang="en-US" sz="1100" b="0" i="0" u="sng" strike="noStrike">
                          <a:solidFill>
                            <a:srgbClr val="000000"/>
                          </a:solidFill>
                          <a:effectLst/>
                          <a:latin typeface="Calibri" panose="020F0502020204030204" pitchFamily="34" charset="0"/>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99326594"/>
                  </a:ext>
                </a:extLst>
              </a:tr>
              <a:tr h="233354">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1" i="0" u="none" strike="noStrike">
                          <a:solidFill>
                            <a:srgbClr val="000000"/>
                          </a:solidFill>
                          <a:effectLst/>
                          <a:latin typeface="Calibri" panose="020F0502020204030204" pitchFamily="34" charset="0"/>
                        </a:rPr>
                        <a:t>Project Name:</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n-US" sz="1100" b="1" i="0" u="none" strike="noStrike">
                          <a:solidFill>
                            <a:srgbClr val="000000"/>
                          </a:solidFill>
                          <a:effectLst/>
                          <a:latin typeface="Calibri" panose="020F0502020204030204" pitchFamily="34" charset="0"/>
                        </a:rPr>
                        <a:t>Region/Agency: </a:t>
                      </a: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23893235"/>
                  </a:ext>
                </a:extLst>
              </a:tr>
              <a:tr h="233354">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863153764"/>
                  </a:ext>
                </a:extLst>
              </a:tr>
              <a:tr h="388146">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Documentation Review</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ctr"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816590660"/>
                  </a:ext>
                </a:extLst>
              </a:tr>
              <a:tr h="233354">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ctr"/>
                      <a:endParaRPr lang="en-US" sz="1100" b="0" i="0" u="none" strike="noStrike">
                        <a:solidFill>
                          <a:srgbClr val="000000"/>
                        </a:solidFill>
                        <a:effectLst/>
                        <a:latin typeface="Calibri" panose="020F0502020204030204" pitchFamily="34" charset="0"/>
                      </a:endParaRPr>
                    </a:p>
                  </a:txBody>
                  <a:tcPr marL="9525" marR="9525" marT="9525" marB="0" anchor="ctr">
                    <a:lnL>
                      <a:noFill/>
                    </a:lnL>
                    <a:lnR>
                      <a:noFill/>
                    </a:lnR>
                    <a:lnT>
                      <a:noFill/>
                    </a:lnT>
                    <a:lnB>
                      <a:noFill/>
                    </a:lnB>
                  </a:tcPr>
                </a:tc>
                <a:tc rowSpan="2">
                  <a:txBody>
                    <a:bodyPr/>
                    <a:lstStyle/>
                    <a:p>
                      <a:pPr algn="r" fontAlgn="b"/>
                      <a:r>
                        <a:rPr lang="en-US" sz="1100" b="1" i="0" u="none" strike="noStrike">
                          <a:solidFill>
                            <a:srgbClr val="000000"/>
                          </a:solidFill>
                          <a:effectLst/>
                          <a:latin typeface="Calibri" panose="020F0502020204030204" pitchFamily="34" charset="0"/>
                        </a:rPr>
                        <a:t>Reimbursement Amount: </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895669375"/>
                  </a:ext>
                </a:extLst>
              </a:tr>
              <a:tr h="233354">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Identified in Project Workbook</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vMerge="1">
                  <a:txBody>
                    <a:bodyPr/>
                    <a:lstStyle/>
                    <a:p>
                      <a:endParaRPr lang="en-US"/>
                    </a:p>
                  </a:txBody>
                  <a:tcPr/>
                </a:tc>
                <a:tc>
                  <a:txBody>
                    <a:bodyPr/>
                    <a:lstStyle/>
                    <a:p>
                      <a:pPr algn="l" fontAlgn="b"/>
                      <a:r>
                        <a:rPr lang="en-US" sz="1100" b="0" i="0" u="none" strike="noStrike">
                          <a:solidFill>
                            <a:srgbClr val="000000"/>
                          </a:solidFill>
                          <a:effectLst/>
                          <a:latin typeface="Calibri" panose="020F0502020204030204" pitchFamily="34" charset="0"/>
                        </a:rPr>
                        <a:t>$</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99914058"/>
                  </a:ext>
                </a:extLst>
              </a:tr>
              <a:tr h="233354">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552011042"/>
                  </a:ext>
                </a:extLst>
              </a:tr>
              <a:tr h="233354">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Travel Documentation</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1" i="0" u="none" strike="noStrike">
                          <a:solidFill>
                            <a:srgbClr val="000000"/>
                          </a:solidFill>
                          <a:effectLst/>
                          <a:latin typeface="Calibri" panose="020F0502020204030204" pitchFamily="34" charset="0"/>
                        </a:rPr>
                        <a:t>Voucher Number</a:t>
                      </a: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0976966"/>
                  </a:ext>
                </a:extLst>
              </a:tr>
              <a:tr h="233354">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501067525"/>
                  </a:ext>
                </a:extLst>
              </a:tr>
              <a:tr h="233354">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Contractor</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1" i="0" u="none" strike="noStrike">
                          <a:solidFill>
                            <a:srgbClr val="000000"/>
                          </a:solidFill>
                          <a:effectLst/>
                          <a:latin typeface="Calibri" panose="020F0502020204030204" pitchFamily="34" charset="0"/>
                        </a:rPr>
                        <a:t>Voucher Date</a:t>
                      </a: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8292523"/>
                  </a:ext>
                </a:extLst>
              </a:tr>
              <a:tr h="312695">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878030326"/>
                  </a:ext>
                </a:extLst>
              </a:tr>
              <a:tr h="233354">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panose="020F0502020204030204" pitchFamily="34" charset="0"/>
                        </a:rPr>
                        <a:t>Additonal Expenses</a:t>
                      </a:r>
                    </a:p>
                  </a:txBody>
                  <a:tcPr marL="9525" marR="9525" marT="9525"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r" fontAlgn="b"/>
                      <a:r>
                        <a:rPr lang="en-US" sz="1100" b="1" i="0" u="none" strike="noStrike">
                          <a:solidFill>
                            <a:srgbClr val="000000"/>
                          </a:solidFill>
                          <a:effectLst/>
                          <a:latin typeface="Calibri" panose="020F0502020204030204" pitchFamily="34" charset="0"/>
                        </a:rPr>
                        <a:t>Vendor Check Date</a:t>
                      </a: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6244666"/>
                  </a:ext>
                </a:extLst>
              </a:tr>
              <a:tr h="233354">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263642696"/>
                  </a:ext>
                </a:extLst>
              </a:tr>
              <a:tr h="233354">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567353400"/>
                  </a:ext>
                </a:extLst>
              </a:tr>
              <a:tr h="233354">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76377221"/>
                  </a:ext>
                </a:extLst>
              </a:tr>
              <a:tr h="233354">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4101239881"/>
                  </a:ext>
                </a:extLst>
              </a:tr>
              <a:tr h="233354">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032580717"/>
                  </a:ext>
                </a:extLst>
              </a:tr>
              <a:tr h="233354">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Reviewer:</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613609589"/>
                  </a:ext>
                </a:extLst>
              </a:tr>
              <a:tr h="233354">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Date:</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4281719693"/>
                  </a:ext>
                </a:extLst>
              </a:tr>
              <a:tr h="233354">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490635662"/>
                  </a:ext>
                </a:extLst>
              </a:tr>
              <a:tr h="233354">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r>
                        <a:rPr lang="en-US" sz="1100" b="0" i="0" u="none" strike="noStrike">
                          <a:solidFill>
                            <a:srgbClr val="000000"/>
                          </a:solidFill>
                          <a:effectLst/>
                          <a:latin typeface="Calibri" panose="020F0502020204030204" pitchFamily="34" charset="0"/>
                        </a:rPr>
                        <a:t>Additional Comments:</a:t>
                      </a: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67551821"/>
                  </a:ext>
                </a:extLst>
              </a:tr>
            </a:tbl>
          </a:graphicData>
        </a:graphic>
      </p:graphicFrame>
    </p:spTree>
    <p:extLst>
      <p:ext uri="{BB962C8B-B14F-4D97-AF65-F5344CB8AC3E}">
        <p14:creationId xmlns:p14="http://schemas.microsoft.com/office/powerpoint/2010/main" val="3299877319"/>
      </p:ext>
    </p:extLst>
  </p:cSld>
  <p:clrMapOvr>
    <a:masterClrMapping/>
  </p:clrMapOvr>
</p:sld>
</file>

<file path=ppt/theme/theme1.xml><?xml version="1.0" encoding="utf-8"?>
<a:theme xmlns:a="http://schemas.openxmlformats.org/drawingml/2006/main" name="HSGP Theeme">
  <a:themeElements>
    <a:clrScheme name="Custom 11">
      <a:dk1>
        <a:sysClr val="windowText" lastClr="000000"/>
      </a:dk1>
      <a:lt1>
        <a:sysClr val="window" lastClr="FFFFFF"/>
      </a:lt1>
      <a:dk2>
        <a:srgbClr val="1E5155"/>
      </a:dk2>
      <a:lt2>
        <a:srgbClr val="EBEBEB"/>
      </a:lt2>
      <a:accent1>
        <a:srgbClr val="121F6B"/>
      </a:accent1>
      <a:accent2>
        <a:srgbClr val="EA6312"/>
      </a:accent2>
      <a:accent3>
        <a:srgbClr val="E6B729"/>
      </a:accent3>
      <a:accent4>
        <a:srgbClr val="ADC8E7"/>
      </a:accent4>
      <a:accent5>
        <a:srgbClr val="ADC8E7"/>
      </a:accent5>
      <a:accent6>
        <a:srgbClr val="ADC8E7"/>
      </a:accent6>
      <a:hlink>
        <a:srgbClr val="ADC8E7"/>
      </a:hlink>
      <a:folHlink>
        <a:srgbClr val="ADC8E7"/>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HSGP Theeme" id="{CF7E1936-2E62-4318-9C2D-089A60F40D85}" vid="{DA9BECFF-9A30-4FC8-B5C9-29D83E1219A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HSGP Theeme</Template>
  <TotalTime>3483</TotalTime>
  <Words>2274</Words>
  <Application>Microsoft Office PowerPoint</Application>
  <PresentationFormat>Widescreen</PresentationFormat>
  <Paragraphs>415</Paragraphs>
  <Slides>22</Slides>
  <Notes>18</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9" baseType="lpstr">
      <vt:lpstr>Arial</vt:lpstr>
      <vt:lpstr>Calibri</vt:lpstr>
      <vt:lpstr>Symbol</vt:lpstr>
      <vt:lpstr>Trebuchet MS</vt:lpstr>
      <vt:lpstr>Wingdings</vt:lpstr>
      <vt:lpstr>HSGP Theeme</vt:lpstr>
      <vt:lpstr>Worksheet</vt:lpstr>
      <vt:lpstr>Nonprofit Security Grant Program -Awardee Orientation- </vt:lpstr>
      <vt:lpstr>Congratulations on your award!</vt:lpstr>
      <vt:lpstr>Congratulations on your award - What’s next?</vt:lpstr>
      <vt:lpstr>What’s next? - Continued</vt:lpstr>
      <vt:lpstr> Environmental Historic Preservation assessment (EHP) </vt:lpstr>
      <vt:lpstr>Now your set - Lets get to work!</vt:lpstr>
      <vt:lpstr>Procurement</vt:lpstr>
      <vt:lpstr>Procurement - Thresholds</vt:lpstr>
      <vt:lpstr>Planning - Reimbursement Checklist </vt:lpstr>
      <vt:lpstr>Organization / Salary - Reimbursement Checklist </vt:lpstr>
      <vt:lpstr>Equipment - Reimbursement Checklist</vt:lpstr>
      <vt:lpstr>Training - Reimbursement Checklist</vt:lpstr>
      <vt:lpstr>Exercise - Reimbursement Checklist</vt:lpstr>
      <vt:lpstr>Reimbursement Request / Cover Sheet</vt:lpstr>
      <vt:lpstr>Reimbursement Process</vt:lpstr>
      <vt:lpstr> Submittal of Reimbursement Request </vt:lpstr>
      <vt:lpstr> Quarterly Reporting – Example  </vt:lpstr>
      <vt:lpstr> Quarterly Reporting – Example Continued  </vt:lpstr>
      <vt:lpstr> End User Responsibilities  </vt:lpstr>
      <vt:lpstr> Resources  </vt:lpstr>
      <vt:lpstr> Contacts  </vt:lpstr>
      <vt:lpstr> 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 2017 Funding Distribution Graphs and Tables</dc:title>
  <dc:creator>Matt Llewelyn</dc:creator>
  <cp:lastModifiedBy>Melissa McCoy [KHP]</cp:lastModifiedBy>
  <cp:revision>237</cp:revision>
  <dcterms:created xsi:type="dcterms:W3CDTF">2017-06-26T15:05:45Z</dcterms:created>
  <dcterms:modified xsi:type="dcterms:W3CDTF">2025-09-30T15:41:53Z</dcterms:modified>
</cp:coreProperties>
</file>